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25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9" r:id="rId3"/>
    <p:sldId id="261" r:id="rId4"/>
    <p:sldId id="262" r:id="rId5"/>
    <p:sldId id="263" r:id="rId6"/>
    <p:sldId id="264" r:id="rId7"/>
    <p:sldId id="265" r:id="rId8"/>
    <p:sldId id="266" r:id="rId9"/>
    <p:sldId id="270" r:id="rId10"/>
    <p:sldId id="267" r:id="rId11"/>
    <p:sldId id="271" r:id="rId12"/>
    <p:sldId id="272" r:id="rId13"/>
    <p:sldId id="268" r:id="rId14"/>
    <p:sldId id="269" r:id="rId15"/>
    <p:sldId id="260" r:id="rId16"/>
    <p:sldId id="273" r:id="rId17"/>
    <p:sldId id="274" r:id="rId18"/>
    <p:sldId id="275" r:id="rId19"/>
    <p:sldId id="277" r:id="rId2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6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1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1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287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BBB7"/>
    <a:srgbClr val="C48836"/>
    <a:srgbClr val="D9D9D9"/>
    <a:srgbClr val="1D73BA"/>
    <a:srgbClr val="B97132"/>
    <a:srgbClr val="08649C"/>
    <a:srgbClr val="286A9B"/>
    <a:srgbClr val="1F344C"/>
    <a:srgbClr val="294665"/>
    <a:srgbClr val="9EC6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172" autoAdjust="0"/>
    <p:restoredTop sz="88878" autoAdjust="0"/>
  </p:normalViewPr>
  <p:slideViewPr>
    <p:cSldViewPr snapToGrid="0" snapToObjects="1" showGuides="1">
      <p:cViewPr varScale="1">
        <p:scale>
          <a:sx n="67" d="100"/>
          <a:sy n="67" d="100"/>
        </p:scale>
        <p:origin x="392" y="56"/>
      </p:cViewPr>
      <p:guideLst>
        <p:guide orient="horz" pos="1616"/>
        <p:guide pos="2880"/>
        <p:guide orient="horz" pos="161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>
        <p:scale>
          <a:sx n="112" d="100"/>
          <a:sy n="112" d="100"/>
        </p:scale>
        <p:origin x="4472" y="880"/>
      </p:cViewPr>
      <p:guideLst>
        <p:guide orient="horz" pos="2881"/>
        <p:guide pos="2160"/>
        <p:guide orient="horz" pos="287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"/>
          <p:cNvSpPr txBox="1">
            <a:spLocks noChangeAspect="1"/>
          </p:cNvSpPr>
          <p:nvPr/>
        </p:nvSpPr>
        <p:spPr>
          <a:xfrm>
            <a:off x="0" y="8678204"/>
            <a:ext cx="6858000" cy="465796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vert="horz" lIns="274320" tIns="92958" rIns="91440" bIns="92958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82880"/>
            <a:r>
              <a:rPr lang="en-US" sz="1000" dirty="0">
                <a:solidFill>
                  <a:schemeClr val="bg1"/>
                </a:solidFill>
              </a:rPr>
              <a:t>Page </a:t>
            </a:r>
            <a:fld id="{114C7B2E-8ACE-7A49-BC19-183EB2D79019}" type="slidenum">
              <a:rPr lang="en-US" sz="1000" smtClean="0">
                <a:solidFill>
                  <a:schemeClr val="bg1"/>
                </a:solidFill>
              </a:rPr>
              <a:pPr algn="l" defTabSz="182880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8" name="TextBox 2"/>
          <p:cNvSpPr txBox="1"/>
          <p:nvPr/>
        </p:nvSpPr>
        <p:spPr>
          <a:xfrm>
            <a:off x="2493335" y="8732520"/>
            <a:ext cx="187133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82880"/>
            <a:r>
              <a:rPr lang="en-US" sz="800" dirty="0" err="1">
                <a:solidFill>
                  <a:schemeClr val="bg1"/>
                </a:solidFill>
              </a:rPr>
              <a:t>jmp</a:t>
            </a:r>
            <a:r>
              <a:rPr lang="en-US" sz="800" dirty="0" err="1">
                <a:solidFill>
                  <a:schemeClr val="bg1"/>
                </a:solidFill>
                <a:latin typeface="+mn-lt"/>
              </a:rPr>
              <a:t>.com</a:t>
            </a:r>
            <a:endParaRPr lang="en-US" sz="8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1D77EEB-2CDD-AF4E-8A50-1453F684BA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t="1" r="13180" b="4107"/>
          <a:stretch/>
        </p:blipFill>
        <p:spPr>
          <a:xfrm>
            <a:off x="3860801" y="5352917"/>
            <a:ext cx="2997200" cy="3345246"/>
          </a:xfrm>
          <a:prstGeom prst="rect">
            <a:avLst/>
          </a:prstGeom>
        </p:spPr>
      </p:pic>
      <p:sp>
        <p:nvSpPr>
          <p:cNvPr id="9" name="Textbox 3"/>
          <p:cNvSpPr>
            <a:spLocks noChangeAspect="1"/>
          </p:cNvSpPr>
          <p:nvPr/>
        </p:nvSpPr>
        <p:spPr>
          <a:xfrm>
            <a:off x="2148840" y="8901571"/>
            <a:ext cx="2560320" cy="169277"/>
          </a:xfrm>
          <a:prstGeom prst="rect">
            <a:avLst/>
          </a:prstGeom>
        </p:spPr>
        <p:txBody>
          <a:bodyPr wrap="square" anchor="b" anchorCtr="0">
            <a:spAutoFit/>
          </a:bodyPr>
          <a:lstStyle/>
          <a:p>
            <a:pPr algn="ctr" defTabSz="274320" eaLnBrk="0" hangingPunct="0">
              <a:defRPr/>
            </a:pPr>
            <a:r>
              <a:rPr lang="en-US" sz="500" kern="300" spc="51" dirty="0">
                <a:solidFill>
                  <a:srgbClr val="0871B1"/>
                </a:solidFill>
                <a:latin typeface="Calibri" panose="020F0502020204030204" pitchFamily="34" charset="0"/>
                <a:ea typeface="Calibri" charset="0"/>
                <a:cs typeface="Arial" panose="020B0604020202020204" pitchFamily="34" charset="0"/>
              </a:rPr>
              <a:t>Copyright © SAS Institute </a:t>
            </a:r>
            <a:r>
              <a:rPr lang="en-US" sz="500" kern="300" spc="51" dirty="0">
                <a:solidFill>
                  <a:srgbClr val="0871B1"/>
                </a:solidFill>
                <a:ea typeface="Calibri" charset="0"/>
                <a:cs typeface="Arial" panose="020B0604020202020204" pitchFamily="34" charset="0"/>
              </a:rPr>
              <a:t>Inc</a:t>
            </a:r>
            <a:r>
              <a:rPr lang="en-US" sz="500" kern="300" spc="51" dirty="0">
                <a:solidFill>
                  <a:srgbClr val="0871B1"/>
                </a:solidFill>
                <a:latin typeface="Calibri" panose="020F0502020204030204" pitchFamily="34" charset="0"/>
                <a:ea typeface="Calibri" charset="0"/>
                <a:cs typeface="Arial" panose="020B0604020202020204" pitchFamily="34" charset="0"/>
              </a:rPr>
              <a:t>. All rights reserved.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FD22E86-E709-5C4B-87DE-048321E72F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9801" y="8760090"/>
            <a:ext cx="470676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05958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641097" y="806958"/>
            <a:ext cx="5575807" cy="3136392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2"/>
          <p:cNvSpPr>
            <a:spLocks noGrp="1"/>
          </p:cNvSpPr>
          <p:nvPr>
            <p:ph type="body" sz="quarter" idx="3"/>
          </p:nvPr>
        </p:nvSpPr>
        <p:spPr>
          <a:xfrm>
            <a:off x="635508" y="4208526"/>
            <a:ext cx="5586984" cy="4105656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Textbox 4"/>
          <p:cNvSpPr>
            <a:spLocks noChangeAspect="1"/>
          </p:cNvSpPr>
          <p:nvPr/>
        </p:nvSpPr>
        <p:spPr>
          <a:xfrm>
            <a:off x="2148840" y="8902677"/>
            <a:ext cx="2560320" cy="169277"/>
          </a:xfrm>
          <a:prstGeom prst="rect">
            <a:avLst/>
          </a:prstGeom>
        </p:spPr>
        <p:txBody>
          <a:bodyPr wrap="square" anchor="b" anchorCtr="0">
            <a:spAutoFit/>
          </a:bodyPr>
          <a:lstStyle/>
          <a:p>
            <a:pPr algn="ctr" defTabSz="274320" eaLnBrk="0" hangingPunct="0">
              <a:defRPr/>
            </a:pPr>
            <a:r>
              <a:rPr lang="en-US" sz="500" kern="300" spc="51" dirty="0">
                <a:solidFill>
                  <a:srgbClr val="0871B1"/>
                </a:solidFill>
                <a:latin typeface="Calibri" panose="020F0502020204030204" pitchFamily="34" charset="0"/>
                <a:ea typeface="Calibri" charset="0"/>
                <a:cs typeface="Arial" panose="020B0604020202020204" pitchFamily="34" charset="0"/>
              </a:rPr>
              <a:t>Copyright © SAS Institute Inc. All rights </a:t>
            </a:r>
            <a:r>
              <a:rPr lang="en-US" sz="500" kern="300" spc="51" dirty="0">
                <a:solidFill>
                  <a:srgbClr val="0871B1"/>
                </a:solidFill>
                <a:latin typeface="+mn-lt"/>
                <a:ea typeface="Calibri" charset="0"/>
                <a:cs typeface="Arial" panose="020B0604020202020204" pitchFamily="34" charset="0"/>
              </a:rPr>
              <a:t>reserved</a:t>
            </a:r>
            <a:r>
              <a:rPr lang="en-US" sz="500" kern="300" spc="51" dirty="0">
                <a:solidFill>
                  <a:srgbClr val="0871B1"/>
                </a:solidFill>
                <a:latin typeface="Calibri" panose="020F0502020204030204" pitchFamily="34" charset="0"/>
                <a:ea typeface="Calibri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9" name="Slide Number Placeholder 1">
            <a:extLst>
              <a:ext uri="{FF2B5EF4-FFF2-40B4-BE49-F238E27FC236}">
                <a16:creationId xmlns:a16="http://schemas.microsoft.com/office/drawing/2014/main" id="{9F1B2AF6-210F-8C4E-8EC6-0A8BF7BA56C6}"/>
              </a:ext>
            </a:extLst>
          </p:cNvPr>
          <p:cNvSpPr txBox="1">
            <a:spLocks noChangeAspect="1"/>
          </p:cNvSpPr>
          <p:nvPr/>
        </p:nvSpPr>
        <p:spPr>
          <a:xfrm>
            <a:off x="0" y="8678204"/>
            <a:ext cx="6858000" cy="465796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vert="horz" lIns="274320" tIns="92958" rIns="91440" bIns="92958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82880"/>
            <a:r>
              <a:rPr lang="en-US" sz="1000" dirty="0">
                <a:solidFill>
                  <a:schemeClr val="bg1"/>
                </a:solidFill>
              </a:rPr>
              <a:t>Page </a:t>
            </a:r>
            <a:fld id="{114C7B2E-8ACE-7A49-BC19-183EB2D79019}" type="slidenum">
              <a:rPr lang="en-US" sz="1000" smtClean="0">
                <a:solidFill>
                  <a:schemeClr val="bg1"/>
                </a:solidFill>
              </a:rPr>
              <a:pPr algn="l" defTabSz="182880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13" name="TextBox 2">
            <a:extLst>
              <a:ext uri="{FF2B5EF4-FFF2-40B4-BE49-F238E27FC236}">
                <a16:creationId xmlns:a16="http://schemas.microsoft.com/office/drawing/2014/main" id="{51B727EC-7A86-8D4D-B3DF-366E14466A19}"/>
              </a:ext>
            </a:extLst>
          </p:cNvPr>
          <p:cNvSpPr txBox="1"/>
          <p:nvPr/>
        </p:nvSpPr>
        <p:spPr>
          <a:xfrm>
            <a:off x="2493335" y="8732520"/>
            <a:ext cx="187133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82880"/>
            <a:r>
              <a:rPr lang="en-US" sz="800" dirty="0" err="1">
                <a:solidFill>
                  <a:schemeClr val="bg1"/>
                </a:solidFill>
              </a:rPr>
              <a:t>jmp</a:t>
            </a:r>
            <a:r>
              <a:rPr lang="en-US" sz="800" dirty="0" err="1">
                <a:solidFill>
                  <a:schemeClr val="bg1"/>
                </a:solidFill>
                <a:latin typeface="+mn-lt"/>
              </a:rPr>
              <a:t>.com</a:t>
            </a:r>
            <a:endParaRPr lang="en-US" sz="8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7B677F4-54D5-0D4A-BED2-DC21582906E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t="1" r="13180" b="4107"/>
          <a:stretch/>
        </p:blipFill>
        <p:spPr>
          <a:xfrm>
            <a:off x="3860801" y="5352917"/>
            <a:ext cx="2997200" cy="334524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42F89C1-610F-1049-A94F-BE6CB34E4D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9801" y="8760090"/>
            <a:ext cx="470676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0444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171450" indent="-182880" algn="l" defTabSz="365760" rtl="0" eaLnBrk="1" latinLnBrk="0" hangingPunct="1">
      <a:lnSpc>
        <a:spcPct val="85000"/>
      </a:lnSpc>
      <a:spcBef>
        <a:spcPts val="800"/>
      </a:spcBef>
      <a:buClr>
        <a:schemeClr val="tx1"/>
      </a:buClr>
      <a:buSzPct val="80000"/>
      <a:buFont typeface="Arial" charset="0"/>
      <a:buChar char="•"/>
      <a:defRPr sz="1200" kern="1200" baseline="0">
        <a:solidFill>
          <a:schemeClr val="tx1"/>
        </a:solidFill>
        <a:effectLst/>
        <a:latin typeface="+mn-lt"/>
        <a:ea typeface="+mn-ea"/>
        <a:cs typeface="Arial" pitchFamily="34" charset="0"/>
      </a:defRPr>
    </a:lvl1pPr>
    <a:lvl2pPr marL="342900" indent="-182880" algn="l" defTabSz="365760" rtl="0" eaLnBrk="1" latinLnBrk="0" hangingPunct="1">
      <a:lnSpc>
        <a:spcPct val="85000"/>
      </a:lnSpc>
      <a:spcBef>
        <a:spcPts val="800"/>
      </a:spcBef>
      <a:buClr>
        <a:schemeClr val="tx1">
          <a:lumMod val="65000"/>
          <a:lumOff val="35000"/>
        </a:schemeClr>
      </a:buClr>
      <a:buSzPct val="80000"/>
      <a:buFont typeface="Arial" charset="0"/>
      <a:buChar char="•"/>
      <a:tabLst/>
      <a:defRPr sz="1200" kern="1200" baseline="0">
        <a:solidFill>
          <a:schemeClr val="tx1">
            <a:lumMod val="65000"/>
            <a:lumOff val="35000"/>
          </a:schemeClr>
        </a:solidFill>
        <a:latin typeface="+mn-lt"/>
        <a:ea typeface="+mn-ea"/>
        <a:cs typeface="Arial" pitchFamily="34" charset="0"/>
      </a:defRPr>
    </a:lvl2pPr>
    <a:lvl3pPr marL="515938" indent="-182880" algn="l" defTabSz="365760" rtl="0" eaLnBrk="1" latinLnBrk="0" hangingPunct="1">
      <a:lnSpc>
        <a:spcPct val="85000"/>
      </a:lnSpc>
      <a:spcBef>
        <a:spcPts val="800"/>
      </a:spcBef>
      <a:buClr>
        <a:schemeClr val="tx1">
          <a:lumMod val="65000"/>
          <a:lumOff val="35000"/>
        </a:schemeClr>
      </a:buClr>
      <a:buSzPct val="100000"/>
      <a:buFont typeface="Calibri" panose="020F0502020204030204" pitchFamily="34" charset="0"/>
      <a:buChar char="-"/>
      <a:tabLst/>
      <a:defRPr sz="1200" kern="1200" baseline="0">
        <a:solidFill>
          <a:schemeClr val="tx1">
            <a:lumMod val="65000"/>
            <a:lumOff val="35000"/>
          </a:schemeClr>
        </a:solidFill>
        <a:latin typeface="+mn-lt"/>
        <a:ea typeface="+mn-ea"/>
        <a:cs typeface="Arial" pitchFamily="34" charset="0"/>
      </a:defRPr>
    </a:lvl3pPr>
    <a:lvl4pPr marL="688975" indent="-173038" algn="l" defTabSz="685800" rtl="0" eaLnBrk="1" latinLnBrk="0" hangingPunct="1">
      <a:lnSpc>
        <a:spcPct val="100000"/>
      </a:lnSpc>
      <a:buClr>
        <a:schemeClr val="tx1">
          <a:lumMod val="65000"/>
          <a:lumOff val="35000"/>
        </a:schemeClr>
      </a:buClr>
      <a:buSzPct val="80000"/>
      <a:buFont typeface="Arial" charset="0"/>
      <a:buChar char="•"/>
      <a:tabLst/>
      <a:defRPr sz="1200" kern="1200" baseline="0">
        <a:solidFill>
          <a:schemeClr val="tx1">
            <a:lumMod val="65000"/>
            <a:lumOff val="35000"/>
          </a:schemeClr>
        </a:solidFill>
        <a:latin typeface="+mn-lt"/>
        <a:ea typeface="+mn-ea"/>
        <a:cs typeface="Arial" pitchFamily="34" charset="0"/>
      </a:defRPr>
    </a:lvl4pPr>
    <a:lvl5pPr marL="860425" indent="-165100" algn="l" defTabSz="685800" rtl="0" eaLnBrk="1" latinLnBrk="0" hangingPunct="1">
      <a:lnSpc>
        <a:spcPct val="100000"/>
      </a:lnSpc>
      <a:buClr>
        <a:schemeClr val="tx1">
          <a:lumMod val="65000"/>
          <a:lumOff val="35000"/>
        </a:schemeClr>
      </a:buClr>
      <a:buSzPct val="80000"/>
      <a:buFont typeface="Arial" charset="0"/>
      <a:buChar char="•"/>
      <a:tabLst/>
      <a:defRPr sz="1200" kern="1200" baseline="0">
        <a:solidFill>
          <a:schemeClr val="tx1">
            <a:lumMod val="65000"/>
            <a:lumOff val="35000"/>
          </a:schemeClr>
        </a:solidFill>
        <a:latin typeface="+mn-lt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41350" y="1162050"/>
            <a:ext cx="5575300" cy="31353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24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s.com/" TargetMode="External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bg>
      <p:bgPr>
        <a:gradFill>
          <a:gsLst>
            <a:gs pos="0">
              <a:srgbClr val="1D73BA">
                <a:lumMod val="55000"/>
                <a:lumOff val="45000"/>
              </a:srgbClr>
            </a:gs>
            <a:gs pos="100000">
              <a:srgbClr val="1D73BA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144" y="1799049"/>
            <a:ext cx="6611112" cy="584775"/>
          </a:xfrm>
        </p:spPr>
        <p:txBody>
          <a:bodyPr anchor="b" anchorCtr="0">
            <a:spAutoFit/>
          </a:bodyPr>
          <a:lstStyle>
            <a:lvl1pPr algn="l">
              <a:defRPr sz="3200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body" sz="quarter" idx="13" hasCustomPrompt="1"/>
          </p:nvPr>
        </p:nvSpPr>
        <p:spPr>
          <a:xfrm>
            <a:off x="1152144" y="2383824"/>
            <a:ext cx="6611112" cy="353943"/>
          </a:xfrm>
        </p:spPr>
        <p:txBody>
          <a:bodyPr wrap="square" anchor="t">
            <a:spAutoFit/>
          </a:bodyPr>
          <a:lstStyle>
            <a:lvl1pPr marL="0" indent="-182880" algn="l">
              <a:lnSpc>
                <a:spcPct val="85000"/>
              </a:lnSpc>
              <a:spcBef>
                <a:spcPts val="800"/>
              </a:spcBef>
              <a:buFont typeface="Arial" pitchFamily="34" charset="0"/>
              <a:buNone/>
              <a:defRPr sz="2000" b="0" cap="none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8EBD4F0-4FE7-DE4D-980A-7338D7231A6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5000"/>
          </a:blip>
          <a:srcRect t="1" r="13180" b="4107"/>
          <a:stretch/>
        </p:blipFill>
        <p:spPr>
          <a:xfrm>
            <a:off x="5956663" y="1657883"/>
            <a:ext cx="3187337" cy="3557461"/>
          </a:xfrm>
          <a:prstGeom prst="rect">
            <a:avLst/>
          </a:prstGeom>
        </p:spPr>
      </p:pic>
      <p:sp>
        <p:nvSpPr>
          <p:cNvPr id="7" name="TextBox 3">
            <a:extLst>
              <a:ext uri="{FF2B5EF4-FFF2-40B4-BE49-F238E27FC236}">
                <a16:creationId xmlns:a16="http://schemas.microsoft.com/office/drawing/2014/main" id="{33162171-092A-4276-8F19-A17FBB0753CA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3310128" y="4935202"/>
            <a:ext cx="2514600" cy="169277"/>
          </a:xfrm>
          <a:prstGeom prst="rect">
            <a:avLst/>
          </a:prstGeom>
          <a:noFill/>
        </p:spPr>
        <p:txBody>
          <a:bodyPr wrap="square" anchor="b" anchorCtr="0">
            <a:spAutoFit/>
          </a:bodyPr>
          <a:lstStyle/>
          <a:p>
            <a:pPr marL="0" marR="0" lvl="0" indent="0" algn="ctr" defTabSz="274313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" b="0" i="0" u="none" strike="noStrike" kern="300" cap="none" spc="5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n-lt"/>
                <a:ea typeface="Calibri" charset="0"/>
                <a:cs typeface="Arial" panose="020B0604020202020204" pitchFamily="34" charset="0"/>
              </a:rPr>
              <a:t>Copyright © SAS Institute Inc. All rights reserved.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BBD6577-8EEF-447D-B14B-0BA78A5ED550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008354" y="4313047"/>
            <a:ext cx="842999" cy="563581"/>
            <a:chOff x="6029325" y="3268663"/>
            <a:chExt cx="1690688" cy="1130299"/>
          </a:xfrm>
          <a:solidFill>
            <a:srgbClr val="FFFFFF"/>
          </a:solidFill>
        </p:grpSpPr>
        <p:sp>
          <p:nvSpPr>
            <p:cNvPr id="12" name="Freeform 19">
              <a:extLst>
                <a:ext uri="{FF2B5EF4-FFF2-40B4-BE49-F238E27FC236}">
                  <a16:creationId xmlns:a16="http://schemas.microsoft.com/office/drawing/2014/main" id="{323DA7D2-4AD0-4608-ABD6-809312A0A7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02363" y="3302000"/>
              <a:ext cx="1468438" cy="1074737"/>
            </a:xfrm>
            <a:custGeom>
              <a:avLst/>
              <a:gdLst>
                <a:gd name="T0" fmla="*/ 1912 w 1912"/>
                <a:gd name="T1" fmla="*/ 1391 h 1393"/>
                <a:gd name="T2" fmla="*/ 1894 w 1912"/>
                <a:gd name="T3" fmla="*/ 1391 h 1393"/>
                <a:gd name="T4" fmla="*/ 1814 w 1912"/>
                <a:gd name="T5" fmla="*/ 1359 h 1393"/>
                <a:gd name="T6" fmla="*/ 1863 w 1912"/>
                <a:gd name="T7" fmla="*/ 1329 h 1393"/>
                <a:gd name="T8" fmla="*/ 1849 w 1912"/>
                <a:gd name="T9" fmla="*/ 1289 h 1393"/>
                <a:gd name="T10" fmla="*/ 1883 w 1912"/>
                <a:gd name="T11" fmla="*/ 1308 h 1393"/>
                <a:gd name="T12" fmla="*/ 1815 w 1912"/>
                <a:gd name="T13" fmla="*/ 1307 h 1393"/>
                <a:gd name="T14" fmla="*/ 1868 w 1912"/>
                <a:gd name="T15" fmla="*/ 1363 h 1393"/>
                <a:gd name="T16" fmla="*/ 1832 w 1912"/>
                <a:gd name="T17" fmla="*/ 1356 h 1393"/>
                <a:gd name="T18" fmla="*/ 1757 w 1912"/>
                <a:gd name="T19" fmla="*/ 1349 h 1393"/>
                <a:gd name="T20" fmla="*/ 1771 w 1912"/>
                <a:gd name="T21" fmla="*/ 1293 h 1393"/>
                <a:gd name="T22" fmla="*/ 1757 w 1912"/>
                <a:gd name="T23" fmla="*/ 1349 h 1393"/>
                <a:gd name="T24" fmla="*/ 1746 w 1912"/>
                <a:gd name="T25" fmla="*/ 1391 h 1393"/>
                <a:gd name="T26" fmla="*/ 1794 w 1912"/>
                <a:gd name="T27" fmla="*/ 1391 h 1393"/>
                <a:gd name="T28" fmla="*/ 1760 w 1912"/>
                <a:gd name="T29" fmla="*/ 1277 h 1393"/>
                <a:gd name="T30" fmla="*/ 1654 w 1912"/>
                <a:gd name="T31" fmla="*/ 1356 h 1393"/>
                <a:gd name="T32" fmla="*/ 1688 w 1912"/>
                <a:gd name="T33" fmla="*/ 1393 h 1393"/>
                <a:gd name="T34" fmla="*/ 1691 w 1912"/>
                <a:gd name="T35" fmla="*/ 1325 h 1393"/>
                <a:gd name="T36" fmla="*/ 1705 w 1912"/>
                <a:gd name="T37" fmla="*/ 1305 h 1393"/>
                <a:gd name="T38" fmla="*/ 1723 w 1912"/>
                <a:gd name="T39" fmla="*/ 1305 h 1393"/>
                <a:gd name="T40" fmla="*/ 1679 w 1912"/>
                <a:gd name="T41" fmla="*/ 1339 h 1393"/>
                <a:gd name="T42" fmla="*/ 1691 w 1912"/>
                <a:gd name="T43" fmla="*/ 1380 h 1393"/>
                <a:gd name="T44" fmla="*/ 1654 w 1912"/>
                <a:gd name="T45" fmla="*/ 1356 h 1393"/>
                <a:gd name="T46" fmla="*/ 1511 w 1912"/>
                <a:gd name="T47" fmla="*/ 1391 h 1393"/>
                <a:gd name="T48" fmla="*/ 1541 w 1912"/>
                <a:gd name="T49" fmla="*/ 1317 h 1393"/>
                <a:gd name="T50" fmla="*/ 1569 w 1912"/>
                <a:gd name="T51" fmla="*/ 1391 h 1393"/>
                <a:gd name="T52" fmla="*/ 1593 w 1912"/>
                <a:gd name="T53" fmla="*/ 1332 h 1393"/>
                <a:gd name="T54" fmla="*/ 1610 w 1912"/>
                <a:gd name="T55" fmla="*/ 1326 h 1393"/>
                <a:gd name="T56" fmla="*/ 1548 w 1912"/>
                <a:gd name="T57" fmla="*/ 1303 h 1393"/>
                <a:gd name="T58" fmla="*/ 1527 w 1912"/>
                <a:gd name="T59" fmla="*/ 1305 h 1393"/>
                <a:gd name="T60" fmla="*/ 1511 w 1912"/>
                <a:gd name="T61" fmla="*/ 1391 h 1393"/>
                <a:gd name="T62" fmla="*/ 1470 w 1912"/>
                <a:gd name="T63" fmla="*/ 1316 h 1393"/>
                <a:gd name="T64" fmla="*/ 1456 w 1912"/>
                <a:gd name="T65" fmla="*/ 1348 h 1393"/>
                <a:gd name="T66" fmla="*/ 1439 w 1912"/>
                <a:gd name="T67" fmla="*/ 1348 h 1393"/>
                <a:gd name="T68" fmla="*/ 1470 w 1912"/>
                <a:gd name="T69" fmla="*/ 1303 h 1393"/>
                <a:gd name="T70" fmla="*/ 1394 w 1912"/>
                <a:gd name="T71" fmla="*/ 1391 h 1393"/>
                <a:gd name="T72" fmla="*/ 1412 w 1912"/>
                <a:gd name="T73" fmla="*/ 1340 h 1393"/>
                <a:gd name="T74" fmla="*/ 1436 w 1912"/>
                <a:gd name="T75" fmla="*/ 1304 h 1393"/>
                <a:gd name="T76" fmla="*/ 1412 w 1912"/>
                <a:gd name="T77" fmla="*/ 1319 h 1393"/>
                <a:gd name="T78" fmla="*/ 1394 w 1912"/>
                <a:gd name="T79" fmla="*/ 1391 h 1393"/>
                <a:gd name="T80" fmla="*/ 1326 w 1912"/>
                <a:gd name="T81" fmla="*/ 1391 h 1393"/>
                <a:gd name="T82" fmla="*/ 1384 w 1912"/>
                <a:gd name="T83" fmla="*/ 1340 h 1393"/>
                <a:gd name="T84" fmla="*/ 1344 w 1912"/>
                <a:gd name="T85" fmla="*/ 1293 h 1393"/>
                <a:gd name="T86" fmla="*/ 1326 w 1912"/>
                <a:gd name="T87" fmla="*/ 1277 h 1393"/>
                <a:gd name="T88" fmla="*/ 630 w 1912"/>
                <a:gd name="T89" fmla="*/ 244 h 1393"/>
                <a:gd name="T90" fmla="*/ 626 w 1912"/>
                <a:gd name="T91" fmla="*/ 246 h 1393"/>
                <a:gd name="T92" fmla="*/ 360 w 1912"/>
                <a:gd name="T93" fmla="*/ 323 h 1393"/>
                <a:gd name="T94" fmla="*/ 246 w 1912"/>
                <a:gd name="T95" fmla="*/ 600 h 1393"/>
                <a:gd name="T96" fmla="*/ 236 w 1912"/>
                <a:gd name="T97" fmla="*/ 597 h 1393"/>
                <a:gd name="T98" fmla="*/ 4 w 1912"/>
                <a:gd name="T99" fmla="*/ 211 h 1393"/>
                <a:gd name="T100" fmla="*/ 1 w 1912"/>
                <a:gd name="T101" fmla="*/ 203 h 1393"/>
                <a:gd name="T102" fmla="*/ 8 w 1912"/>
                <a:gd name="T103" fmla="*/ 201 h 1393"/>
                <a:gd name="T104" fmla="*/ 392 w 1912"/>
                <a:gd name="T105" fmla="*/ 5 h 1393"/>
                <a:gd name="T106" fmla="*/ 395 w 1912"/>
                <a:gd name="T107" fmla="*/ 2 h 1393"/>
                <a:gd name="T108" fmla="*/ 405 w 1912"/>
                <a:gd name="T109" fmla="*/ 7 h 1393"/>
                <a:gd name="T110" fmla="*/ 628 w 1912"/>
                <a:gd name="T111" fmla="*/ 232 h 1393"/>
                <a:gd name="T112" fmla="*/ 630 w 1912"/>
                <a:gd name="T113" fmla="*/ 244 h 1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12" h="1393">
                  <a:moveTo>
                    <a:pt x="1894" y="1391"/>
                  </a:moveTo>
                  <a:lnTo>
                    <a:pt x="1894" y="1391"/>
                  </a:lnTo>
                  <a:lnTo>
                    <a:pt x="1912" y="1391"/>
                  </a:lnTo>
                  <a:lnTo>
                    <a:pt x="1912" y="1370"/>
                  </a:lnTo>
                  <a:lnTo>
                    <a:pt x="1894" y="1370"/>
                  </a:lnTo>
                  <a:lnTo>
                    <a:pt x="1894" y="1391"/>
                  </a:lnTo>
                  <a:close/>
                  <a:moveTo>
                    <a:pt x="1814" y="1356"/>
                  </a:moveTo>
                  <a:lnTo>
                    <a:pt x="1814" y="1356"/>
                  </a:lnTo>
                  <a:lnTo>
                    <a:pt x="1814" y="1359"/>
                  </a:lnTo>
                  <a:cubicBezTo>
                    <a:pt x="1814" y="1375"/>
                    <a:pt x="1820" y="1393"/>
                    <a:pt x="1848" y="1393"/>
                  </a:cubicBezTo>
                  <a:cubicBezTo>
                    <a:pt x="1871" y="1393"/>
                    <a:pt x="1886" y="1383"/>
                    <a:pt x="1886" y="1359"/>
                  </a:cubicBezTo>
                  <a:cubicBezTo>
                    <a:pt x="1886" y="1344"/>
                    <a:pt x="1879" y="1335"/>
                    <a:pt x="1863" y="1329"/>
                  </a:cubicBezTo>
                  <a:lnTo>
                    <a:pt x="1850" y="1325"/>
                  </a:lnTo>
                  <a:cubicBezTo>
                    <a:pt x="1838" y="1320"/>
                    <a:pt x="1833" y="1315"/>
                    <a:pt x="1833" y="1305"/>
                  </a:cubicBezTo>
                  <a:cubicBezTo>
                    <a:pt x="1833" y="1293"/>
                    <a:pt x="1841" y="1289"/>
                    <a:pt x="1849" y="1289"/>
                  </a:cubicBezTo>
                  <a:cubicBezTo>
                    <a:pt x="1860" y="1289"/>
                    <a:pt x="1865" y="1295"/>
                    <a:pt x="1865" y="1305"/>
                  </a:cubicBezTo>
                  <a:lnTo>
                    <a:pt x="1865" y="1308"/>
                  </a:lnTo>
                  <a:lnTo>
                    <a:pt x="1883" y="1308"/>
                  </a:lnTo>
                  <a:lnTo>
                    <a:pt x="1883" y="1305"/>
                  </a:lnTo>
                  <a:cubicBezTo>
                    <a:pt x="1883" y="1293"/>
                    <a:pt x="1880" y="1275"/>
                    <a:pt x="1851" y="1275"/>
                  </a:cubicBezTo>
                  <a:cubicBezTo>
                    <a:pt x="1829" y="1275"/>
                    <a:pt x="1815" y="1287"/>
                    <a:pt x="1815" y="1307"/>
                  </a:cubicBezTo>
                  <a:cubicBezTo>
                    <a:pt x="1815" y="1324"/>
                    <a:pt x="1822" y="1332"/>
                    <a:pt x="1839" y="1339"/>
                  </a:cubicBezTo>
                  <a:lnTo>
                    <a:pt x="1851" y="1343"/>
                  </a:lnTo>
                  <a:cubicBezTo>
                    <a:pt x="1862" y="1346"/>
                    <a:pt x="1868" y="1351"/>
                    <a:pt x="1868" y="1363"/>
                  </a:cubicBezTo>
                  <a:cubicBezTo>
                    <a:pt x="1868" y="1372"/>
                    <a:pt x="1862" y="1380"/>
                    <a:pt x="1850" y="1380"/>
                  </a:cubicBezTo>
                  <a:cubicBezTo>
                    <a:pt x="1838" y="1380"/>
                    <a:pt x="1832" y="1373"/>
                    <a:pt x="1832" y="1359"/>
                  </a:cubicBezTo>
                  <a:lnTo>
                    <a:pt x="1832" y="1356"/>
                  </a:lnTo>
                  <a:lnTo>
                    <a:pt x="1814" y="1356"/>
                  </a:lnTo>
                  <a:lnTo>
                    <a:pt x="1814" y="1356"/>
                  </a:lnTo>
                  <a:close/>
                  <a:moveTo>
                    <a:pt x="1757" y="1349"/>
                  </a:moveTo>
                  <a:lnTo>
                    <a:pt x="1757" y="1349"/>
                  </a:lnTo>
                  <a:lnTo>
                    <a:pt x="1770" y="1293"/>
                  </a:lnTo>
                  <a:lnTo>
                    <a:pt x="1771" y="1293"/>
                  </a:lnTo>
                  <a:lnTo>
                    <a:pt x="1784" y="1349"/>
                  </a:lnTo>
                  <a:lnTo>
                    <a:pt x="1757" y="1349"/>
                  </a:lnTo>
                  <a:lnTo>
                    <a:pt x="1757" y="1349"/>
                  </a:lnTo>
                  <a:close/>
                  <a:moveTo>
                    <a:pt x="1727" y="1391"/>
                  </a:moveTo>
                  <a:lnTo>
                    <a:pt x="1727" y="1391"/>
                  </a:lnTo>
                  <a:lnTo>
                    <a:pt x="1746" y="1391"/>
                  </a:lnTo>
                  <a:lnTo>
                    <a:pt x="1754" y="1363"/>
                  </a:lnTo>
                  <a:lnTo>
                    <a:pt x="1787" y="1363"/>
                  </a:lnTo>
                  <a:lnTo>
                    <a:pt x="1794" y="1391"/>
                  </a:lnTo>
                  <a:lnTo>
                    <a:pt x="1813" y="1391"/>
                  </a:lnTo>
                  <a:lnTo>
                    <a:pt x="1783" y="1277"/>
                  </a:lnTo>
                  <a:lnTo>
                    <a:pt x="1760" y="1277"/>
                  </a:lnTo>
                  <a:lnTo>
                    <a:pt x="1727" y="1391"/>
                  </a:lnTo>
                  <a:lnTo>
                    <a:pt x="1727" y="1391"/>
                  </a:lnTo>
                  <a:close/>
                  <a:moveTo>
                    <a:pt x="1654" y="1356"/>
                  </a:moveTo>
                  <a:lnTo>
                    <a:pt x="1654" y="1356"/>
                  </a:lnTo>
                  <a:lnTo>
                    <a:pt x="1654" y="1359"/>
                  </a:lnTo>
                  <a:cubicBezTo>
                    <a:pt x="1654" y="1375"/>
                    <a:pt x="1660" y="1393"/>
                    <a:pt x="1688" y="1393"/>
                  </a:cubicBezTo>
                  <a:cubicBezTo>
                    <a:pt x="1711" y="1393"/>
                    <a:pt x="1726" y="1383"/>
                    <a:pt x="1726" y="1359"/>
                  </a:cubicBezTo>
                  <a:cubicBezTo>
                    <a:pt x="1726" y="1344"/>
                    <a:pt x="1719" y="1335"/>
                    <a:pt x="1703" y="1329"/>
                  </a:cubicBezTo>
                  <a:lnTo>
                    <a:pt x="1691" y="1325"/>
                  </a:lnTo>
                  <a:cubicBezTo>
                    <a:pt x="1679" y="1320"/>
                    <a:pt x="1674" y="1315"/>
                    <a:pt x="1674" y="1305"/>
                  </a:cubicBezTo>
                  <a:cubicBezTo>
                    <a:pt x="1674" y="1293"/>
                    <a:pt x="1681" y="1289"/>
                    <a:pt x="1689" y="1289"/>
                  </a:cubicBezTo>
                  <a:cubicBezTo>
                    <a:pt x="1700" y="1289"/>
                    <a:pt x="1705" y="1295"/>
                    <a:pt x="1705" y="1305"/>
                  </a:cubicBezTo>
                  <a:lnTo>
                    <a:pt x="1705" y="1308"/>
                  </a:lnTo>
                  <a:lnTo>
                    <a:pt x="1723" y="1308"/>
                  </a:lnTo>
                  <a:lnTo>
                    <a:pt x="1723" y="1305"/>
                  </a:lnTo>
                  <a:cubicBezTo>
                    <a:pt x="1723" y="1293"/>
                    <a:pt x="1720" y="1275"/>
                    <a:pt x="1691" y="1275"/>
                  </a:cubicBezTo>
                  <a:cubicBezTo>
                    <a:pt x="1670" y="1275"/>
                    <a:pt x="1656" y="1287"/>
                    <a:pt x="1656" y="1307"/>
                  </a:cubicBezTo>
                  <a:cubicBezTo>
                    <a:pt x="1656" y="1324"/>
                    <a:pt x="1663" y="1332"/>
                    <a:pt x="1679" y="1339"/>
                  </a:cubicBezTo>
                  <a:lnTo>
                    <a:pt x="1692" y="1343"/>
                  </a:lnTo>
                  <a:cubicBezTo>
                    <a:pt x="1702" y="1346"/>
                    <a:pt x="1708" y="1351"/>
                    <a:pt x="1708" y="1363"/>
                  </a:cubicBezTo>
                  <a:cubicBezTo>
                    <a:pt x="1708" y="1372"/>
                    <a:pt x="1702" y="1380"/>
                    <a:pt x="1691" y="1380"/>
                  </a:cubicBezTo>
                  <a:cubicBezTo>
                    <a:pt x="1678" y="1380"/>
                    <a:pt x="1672" y="1373"/>
                    <a:pt x="1672" y="1359"/>
                  </a:cubicBezTo>
                  <a:lnTo>
                    <a:pt x="1672" y="1356"/>
                  </a:lnTo>
                  <a:lnTo>
                    <a:pt x="1654" y="1356"/>
                  </a:lnTo>
                  <a:lnTo>
                    <a:pt x="1654" y="1356"/>
                  </a:lnTo>
                  <a:close/>
                  <a:moveTo>
                    <a:pt x="1511" y="1391"/>
                  </a:moveTo>
                  <a:lnTo>
                    <a:pt x="1511" y="1391"/>
                  </a:lnTo>
                  <a:lnTo>
                    <a:pt x="1528" y="1391"/>
                  </a:lnTo>
                  <a:lnTo>
                    <a:pt x="1528" y="1334"/>
                  </a:lnTo>
                  <a:cubicBezTo>
                    <a:pt x="1528" y="1322"/>
                    <a:pt x="1535" y="1317"/>
                    <a:pt x="1541" y="1317"/>
                  </a:cubicBezTo>
                  <a:cubicBezTo>
                    <a:pt x="1549" y="1317"/>
                    <a:pt x="1552" y="1321"/>
                    <a:pt x="1552" y="1332"/>
                  </a:cubicBezTo>
                  <a:lnTo>
                    <a:pt x="1552" y="1391"/>
                  </a:lnTo>
                  <a:lnTo>
                    <a:pt x="1569" y="1391"/>
                  </a:lnTo>
                  <a:lnTo>
                    <a:pt x="1569" y="1334"/>
                  </a:lnTo>
                  <a:cubicBezTo>
                    <a:pt x="1569" y="1322"/>
                    <a:pt x="1576" y="1317"/>
                    <a:pt x="1583" y="1317"/>
                  </a:cubicBezTo>
                  <a:cubicBezTo>
                    <a:pt x="1590" y="1317"/>
                    <a:pt x="1593" y="1321"/>
                    <a:pt x="1593" y="1332"/>
                  </a:cubicBezTo>
                  <a:lnTo>
                    <a:pt x="1593" y="1391"/>
                  </a:lnTo>
                  <a:lnTo>
                    <a:pt x="1610" y="1391"/>
                  </a:lnTo>
                  <a:lnTo>
                    <a:pt x="1610" y="1326"/>
                  </a:lnTo>
                  <a:cubicBezTo>
                    <a:pt x="1610" y="1309"/>
                    <a:pt x="1602" y="1303"/>
                    <a:pt x="1590" y="1303"/>
                  </a:cubicBezTo>
                  <a:cubicBezTo>
                    <a:pt x="1579" y="1303"/>
                    <a:pt x="1573" y="1308"/>
                    <a:pt x="1568" y="1316"/>
                  </a:cubicBezTo>
                  <a:cubicBezTo>
                    <a:pt x="1565" y="1309"/>
                    <a:pt x="1560" y="1303"/>
                    <a:pt x="1548" y="1303"/>
                  </a:cubicBezTo>
                  <a:cubicBezTo>
                    <a:pt x="1540" y="1303"/>
                    <a:pt x="1532" y="1308"/>
                    <a:pt x="1527" y="1315"/>
                  </a:cubicBezTo>
                  <a:lnTo>
                    <a:pt x="1527" y="1315"/>
                  </a:lnTo>
                  <a:lnTo>
                    <a:pt x="1527" y="1305"/>
                  </a:lnTo>
                  <a:lnTo>
                    <a:pt x="1511" y="1305"/>
                  </a:lnTo>
                  <a:lnTo>
                    <a:pt x="1511" y="1391"/>
                  </a:lnTo>
                  <a:lnTo>
                    <a:pt x="1511" y="1391"/>
                  </a:lnTo>
                  <a:close/>
                  <a:moveTo>
                    <a:pt x="1456" y="1348"/>
                  </a:moveTo>
                  <a:lnTo>
                    <a:pt x="1456" y="1348"/>
                  </a:lnTo>
                  <a:cubicBezTo>
                    <a:pt x="1456" y="1329"/>
                    <a:pt x="1458" y="1316"/>
                    <a:pt x="1470" y="1316"/>
                  </a:cubicBezTo>
                  <a:cubicBezTo>
                    <a:pt x="1483" y="1316"/>
                    <a:pt x="1485" y="1329"/>
                    <a:pt x="1485" y="1348"/>
                  </a:cubicBezTo>
                  <a:cubicBezTo>
                    <a:pt x="1485" y="1370"/>
                    <a:pt x="1483" y="1381"/>
                    <a:pt x="1470" y="1381"/>
                  </a:cubicBezTo>
                  <a:cubicBezTo>
                    <a:pt x="1458" y="1381"/>
                    <a:pt x="1456" y="1370"/>
                    <a:pt x="1456" y="1348"/>
                  </a:cubicBezTo>
                  <a:lnTo>
                    <a:pt x="1456" y="1348"/>
                  </a:lnTo>
                  <a:close/>
                  <a:moveTo>
                    <a:pt x="1439" y="1348"/>
                  </a:moveTo>
                  <a:lnTo>
                    <a:pt x="1439" y="1348"/>
                  </a:lnTo>
                  <a:cubicBezTo>
                    <a:pt x="1439" y="1375"/>
                    <a:pt x="1447" y="1393"/>
                    <a:pt x="1470" y="1393"/>
                  </a:cubicBezTo>
                  <a:cubicBezTo>
                    <a:pt x="1494" y="1393"/>
                    <a:pt x="1502" y="1375"/>
                    <a:pt x="1502" y="1348"/>
                  </a:cubicBezTo>
                  <a:cubicBezTo>
                    <a:pt x="1502" y="1322"/>
                    <a:pt x="1495" y="1303"/>
                    <a:pt x="1470" y="1303"/>
                  </a:cubicBezTo>
                  <a:cubicBezTo>
                    <a:pt x="1446" y="1303"/>
                    <a:pt x="1439" y="1322"/>
                    <a:pt x="1439" y="1348"/>
                  </a:cubicBezTo>
                  <a:lnTo>
                    <a:pt x="1439" y="1348"/>
                  </a:lnTo>
                  <a:close/>
                  <a:moveTo>
                    <a:pt x="1394" y="1391"/>
                  </a:moveTo>
                  <a:lnTo>
                    <a:pt x="1394" y="1391"/>
                  </a:lnTo>
                  <a:lnTo>
                    <a:pt x="1412" y="1391"/>
                  </a:lnTo>
                  <a:lnTo>
                    <a:pt x="1412" y="1340"/>
                  </a:lnTo>
                  <a:cubicBezTo>
                    <a:pt x="1412" y="1324"/>
                    <a:pt x="1421" y="1320"/>
                    <a:pt x="1429" y="1320"/>
                  </a:cubicBezTo>
                  <a:cubicBezTo>
                    <a:pt x="1432" y="1320"/>
                    <a:pt x="1435" y="1321"/>
                    <a:pt x="1436" y="1321"/>
                  </a:cubicBezTo>
                  <a:lnTo>
                    <a:pt x="1436" y="1304"/>
                  </a:lnTo>
                  <a:cubicBezTo>
                    <a:pt x="1435" y="1304"/>
                    <a:pt x="1434" y="1303"/>
                    <a:pt x="1432" y="1303"/>
                  </a:cubicBezTo>
                  <a:cubicBezTo>
                    <a:pt x="1422" y="1303"/>
                    <a:pt x="1416" y="1309"/>
                    <a:pt x="1412" y="1319"/>
                  </a:cubicBezTo>
                  <a:lnTo>
                    <a:pt x="1412" y="1319"/>
                  </a:lnTo>
                  <a:lnTo>
                    <a:pt x="1412" y="1305"/>
                  </a:lnTo>
                  <a:lnTo>
                    <a:pt x="1394" y="1305"/>
                  </a:lnTo>
                  <a:lnTo>
                    <a:pt x="1394" y="1391"/>
                  </a:lnTo>
                  <a:lnTo>
                    <a:pt x="1394" y="1391"/>
                  </a:lnTo>
                  <a:close/>
                  <a:moveTo>
                    <a:pt x="1326" y="1391"/>
                  </a:moveTo>
                  <a:lnTo>
                    <a:pt x="1326" y="1391"/>
                  </a:lnTo>
                  <a:lnTo>
                    <a:pt x="1344" y="1391"/>
                  </a:lnTo>
                  <a:lnTo>
                    <a:pt x="1344" y="1340"/>
                  </a:lnTo>
                  <a:lnTo>
                    <a:pt x="1384" y="1340"/>
                  </a:lnTo>
                  <a:lnTo>
                    <a:pt x="1384" y="1324"/>
                  </a:lnTo>
                  <a:lnTo>
                    <a:pt x="1344" y="1324"/>
                  </a:lnTo>
                  <a:lnTo>
                    <a:pt x="1344" y="1293"/>
                  </a:lnTo>
                  <a:lnTo>
                    <a:pt x="1386" y="1293"/>
                  </a:lnTo>
                  <a:lnTo>
                    <a:pt x="1386" y="1277"/>
                  </a:lnTo>
                  <a:lnTo>
                    <a:pt x="1326" y="1277"/>
                  </a:lnTo>
                  <a:lnTo>
                    <a:pt x="1326" y="1391"/>
                  </a:lnTo>
                  <a:lnTo>
                    <a:pt x="1326" y="1391"/>
                  </a:lnTo>
                  <a:close/>
                  <a:moveTo>
                    <a:pt x="630" y="244"/>
                  </a:moveTo>
                  <a:lnTo>
                    <a:pt x="630" y="244"/>
                  </a:lnTo>
                  <a:cubicBezTo>
                    <a:pt x="629" y="245"/>
                    <a:pt x="628" y="246"/>
                    <a:pt x="627" y="246"/>
                  </a:cubicBezTo>
                  <a:cubicBezTo>
                    <a:pt x="627" y="246"/>
                    <a:pt x="626" y="246"/>
                    <a:pt x="626" y="246"/>
                  </a:cubicBezTo>
                  <a:lnTo>
                    <a:pt x="625" y="246"/>
                  </a:lnTo>
                  <a:cubicBezTo>
                    <a:pt x="585" y="240"/>
                    <a:pt x="546" y="239"/>
                    <a:pt x="508" y="245"/>
                  </a:cubicBezTo>
                  <a:cubicBezTo>
                    <a:pt x="456" y="254"/>
                    <a:pt x="407" y="277"/>
                    <a:pt x="360" y="323"/>
                  </a:cubicBezTo>
                  <a:cubicBezTo>
                    <a:pt x="277" y="403"/>
                    <a:pt x="256" y="486"/>
                    <a:pt x="248" y="595"/>
                  </a:cubicBezTo>
                  <a:lnTo>
                    <a:pt x="248" y="595"/>
                  </a:lnTo>
                  <a:cubicBezTo>
                    <a:pt x="248" y="597"/>
                    <a:pt x="247" y="599"/>
                    <a:pt x="246" y="600"/>
                  </a:cubicBezTo>
                  <a:cubicBezTo>
                    <a:pt x="245" y="601"/>
                    <a:pt x="244" y="601"/>
                    <a:pt x="243" y="601"/>
                  </a:cubicBezTo>
                  <a:cubicBezTo>
                    <a:pt x="241" y="602"/>
                    <a:pt x="238" y="601"/>
                    <a:pt x="237" y="599"/>
                  </a:cubicBezTo>
                  <a:lnTo>
                    <a:pt x="236" y="597"/>
                  </a:lnTo>
                  <a:lnTo>
                    <a:pt x="235" y="595"/>
                  </a:lnTo>
                  <a:cubicBezTo>
                    <a:pt x="195" y="482"/>
                    <a:pt x="216" y="358"/>
                    <a:pt x="266" y="277"/>
                  </a:cubicBezTo>
                  <a:cubicBezTo>
                    <a:pt x="188" y="292"/>
                    <a:pt x="84" y="273"/>
                    <a:pt x="4" y="211"/>
                  </a:cubicBezTo>
                  <a:lnTo>
                    <a:pt x="3" y="210"/>
                  </a:lnTo>
                  <a:lnTo>
                    <a:pt x="2" y="209"/>
                  </a:lnTo>
                  <a:cubicBezTo>
                    <a:pt x="1" y="207"/>
                    <a:pt x="0" y="205"/>
                    <a:pt x="1" y="203"/>
                  </a:cubicBezTo>
                  <a:cubicBezTo>
                    <a:pt x="2" y="203"/>
                    <a:pt x="3" y="202"/>
                    <a:pt x="3" y="201"/>
                  </a:cubicBezTo>
                  <a:cubicBezTo>
                    <a:pt x="5" y="201"/>
                    <a:pt x="6" y="201"/>
                    <a:pt x="8" y="201"/>
                  </a:cubicBezTo>
                  <a:lnTo>
                    <a:pt x="8" y="201"/>
                  </a:lnTo>
                  <a:cubicBezTo>
                    <a:pt x="99" y="225"/>
                    <a:pt x="172" y="232"/>
                    <a:pt x="259" y="190"/>
                  </a:cubicBezTo>
                  <a:cubicBezTo>
                    <a:pt x="309" y="166"/>
                    <a:pt x="341" y="134"/>
                    <a:pt x="362" y="97"/>
                  </a:cubicBezTo>
                  <a:cubicBezTo>
                    <a:pt x="377" y="69"/>
                    <a:pt x="386" y="38"/>
                    <a:pt x="392" y="5"/>
                  </a:cubicBezTo>
                  <a:lnTo>
                    <a:pt x="393" y="5"/>
                  </a:lnTo>
                  <a:cubicBezTo>
                    <a:pt x="393" y="4"/>
                    <a:pt x="393" y="4"/>
                    <a:pt x="393" y="4"/>
                  </a:cubicBezTo>
                  <a:cubicBezTo>
                    <a:pt x="393" y="3"/>
                    <a:pt x="394" y="2"/>
                    <a:pt x="395" y="2"/>
                  </a:cubicBezTo>
                  <a:cubicBezTo>
                    <a:pt x="398" y="0"/>
                    <a:pt x="402" y="1"/>
                    <a:pt x="404" y="4"/>
                  </a:cubicBezTo>
                  <a:lnTo>
                    <a:pt x="404" y="5"/>
                  </a:lnTo>
                  <a:lnTo>
                    <a:pt x="405" y="7"/>
                  </a:lnTo>
                  <a:cubicBezTo>
                    <a:pt x="424" y="61"/>
                    <a:pt x="407" y="147"/>
                    <a:pt x="385" y="189"/>
                  </a:cubicBezTo>
                  <a:cubicBezTo>
                    <a:pt x="392" y="188"/>
                    <a:pt x="399" y="187"/>
                    <a:pt x="407" y="185"/>
                  </a:cubicBezTo>
                  <a:cubicBezTo>
                    <a:pt x="463" y="176"/>
                    <a:pt x="572" y="189"/>
                    <a:pt x="628" y="232"/>
                  </a:cubicBezTo>
                  <a:lnTo>
                    <a:pt x="629" y="233"/>
                  </a:lnTo>
                  <a:lnTo>
                    <a:pt x="631" y="234"/>
                  </a:lnTo>
                  <a:cubicBezTo>
                    <a:pt x="633" y="237"/>
                    <a:pt x="633" y="242"/>
                    <a:pt x="630" y="24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0">
              <a:extLst>
                <a:ext uri="{FF2B5EF4-FFF2-40B4-BE49-F238E27FC236}">
                  <a16:creationId xmlns:a16="http://schemas.microsoft.com/office/drawing/2014/main" id="{917CFED2-6D9D-48F9-AB15-6A7948C7A4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29325" y="3268663"/>
              <a:ext cx="1690688" cy="1130299"/>
            </a:xfrm>
            <a:custGeom>
              <a:avLst/>
              <a:gdLst>
                <a:gd name="T0" fmla="*/ 2042 w 2203"/>
                <a:gd name="T1" fmla="*/ 1106 h 1464"/>
                <a:gd name="T2" fmla="*/ 2053 w 2203"/>
                <a:gd name="T3" fmla="*/ 1114 h 1464"/>
                <a:gd name="T4" fmla="*/ 2099 w 2203"/>
                <a:gd name="T5" fmla="*/ 1109 h 1464"/>
                <a:gd name="T6" fmla="*/ 2054 w 2203"/>
                <a:gd name="T7" fmla="*/ 1164 h 1464"/>
                <a:gd name="T8" fmla="*/ 1486 w 2203"/>
                <a:gd name="T9" fmla="*/ 1387 h 1464"/>
                <a:gd name="T10" fmla="*/ 1500 w 2203"/>
                <a:gd name="T11" fmla="*/ 1346 h 1464"/>
                <a:gd name="T12" fmla="*/ 1424 w 2203"/>
                <a:gd name="T13" fmla="*/ 1353 h 1464"/>
                <a:gd name="T14" fmla="*/ 1436 w 2203"/>
                <a:gd name="T15" fmla="*/ 1353 h 1464"/>
                <a:gd name="T16" fmla="*/ 1366 w 2203"/>
                <a:gd name="T17" fmla="*/ 1348 h 1464"/>
                <a:gd name="T18" fmla="*/ 1353 w 2203"/>
                <a:gd name="T19" fmla="*/ 1449 h 1464"/>
                <a:gd name="T20" fmla="*/ 1303 w 2203"/>
                <a:gd name="T21" fmla="*/ 1348 h 1464"/>
                <a:gd name="T22" fmla="*/ 1321 w 2203"/>
                <a:gd name="T23" fmla="*/ 1383 h 1464"/>
                <a:gd name="T24" fmla="*/ 1263 w 2203"/>
                <a:gd name="T25" fmla="*/ 1358 h 1464"/>
                <a:gd name="T26" fmla="*/ 1263 w 2203"/>
                <a:gd name="T27" fmla="*/ 1425 h 1464"/>
                <a:gd name="T28" fmla="*/ 1248 w 2203"/>
                <a:gd name="T29" fmla="*/ 1394 h 1464"/>
                <a:gd name="T30" fmla="*/ 1229 w 2203"/>
                <a:gd name="T31" fmla="*/ 1348 h 1464"/>
                <a:gd name="T32" fmla="*/ 1130 w 2203"/>
                <a:gd name="T33" fmla="*/ 1359 h 1464"/>
                <a:gd name="T34" fmla="*/ 1099 w 2203"/>
                <a:gd name="T35" fmla="*/ 1391 h 1464"/>
                <a:gd name="T36" fmla="*/ 1092 w 2203"/>
                <a:gd name="T37" fmla="*/ 1377 h 1464"/>
                <a:gd name="T38" fmla="*/ 1007 w 2203"/>
                <a:gd name="T39" fmla="*/ 1373 h 1464"/>
                <a:gd name="T40" fmla="*/ 994 w 2203"/>
                <a:gd name="T41" fmla="*/ 1436 h 1464"/>
                <a:gd name="T42" fmla="*/ 985 w 2203"/>
                <a:gd name="T43" fmla="*/ 1394 h 1464"/>
                <a:gd name="T44" fmla="*/ 938 w 2203"/>
                <a:gd name="T45" fmla="*/ 1348 h 1464"/>
                <a:gd name="T46" fmla="*/ 956 w 2203"/>
                <a:gd name="T47" fmla="*/ 1336 h 1464"/>
                <a:gd name="T48" fmla="*/ 873 w 2203"/>
                <a:gd name="T49" fmla="*/ 1334 h 1464"/>
                <a:gd name="T50" fmla="*/ 855 w 2203"/>
                <a:gd name="T51" fmla="*/ 1434 h 1464"/>
                <a:gd name="T52" fmla="*/ 784 w 2203"/>
                <a:gd name="T53" fmla="*/ 1320 h 1464"/>
                <a:gd name="T54" fmla="*/ 751 w 2203"/>
                <a:gd name="T55" fmla="*/ 1389 h 1464"/>
                <a:gd name="T56" fmla="*/ 751 w 2203"/>
                <a:gd name="T57" fmla="*/ 1424 h 1464"/>
                <a:gd name="T58" fmla="*/ 710 w 2203"/>
                <a:gd name="T59" fmla="*/ 1374 h 1464"/>
                <a:gd name="T60" fmla="*/ 642 w 2203"/>
                <a:gd name="T61" fmla="*/ 1391 h 1464"/>
                <a:gd name="T62" fmla="*/ 703 w 2203"/>
                <a:gd name="T63" fmla="*/ 1403 h 1464"/>
                <a:gd name="T64" fmla="*/ 613 w 2203"/>
                <a:gd name="T65" fmla="*/ 1319 h 1464"/>
                <a:gd name="T66" fmla="*/ 573 w 2203"/>
                <a:gd name="T67" fmla="*/ 1348 h 1464"/>
                <a:gd name="T68" fmla="*/ 598 w 2203"/>
                <a:gd name="T69" fmla="*/ 1421 h 1464"/>
                <a:gd name="T70" fmla="*/ 561 w 2203"/>
                <a:gd name="T71" fmla="*/ 1348 h 1464"/>
                <a:gd name="T72" fmla="*/ 559 w 2203"/>
                <a:gd name="T73" fmla="*/ 1410 h 1464"/>
                <a:gd name="T74" fmla="*/ 533 w 2203"/>
                <a:gd name="T75" fmla="*/ 1399 h 1464"/>
                <a:gd name="T76" fmla="*/ 471 w 2203"/>
                <a:gd name="T77" fmla="*/ 1348 h 1464"/>
                <a:gd name="T78" fmla="*/ 488 w 2203"/>
                <a:gd name="T79" fmla="*/ 1319 h 1464"/>
                <a:gd name="T80" fmla="*/ 449 w 2203"/>
                <a:gd name="T81" fmla="*/ 1324 h 1464"/>
                <a:gd name="T82" fmla="*/ 463 w 2203"/>
                <a:gd name="T83" fmla="*/ 1434 h 1464"/>
                <a:gd name="T84" fmla="*/ 395 w 2203"/>
                <a:gd name="T85" fmla="*/ 1389 h 1464"/>
                <a:gd name="T86" fmla="*/ 411 w 2203"/>
                <a:gd name="T87" fmla="*/ 1416 h 1464"/>
                <a:gd name="T88" fmla="*/ 351 w 2203"/>
                <a:gd name="T89" fmla="*/ 1412 h 1464"/>
                <a:gd name="T90" fmla="*/ 411 w 2203"/>
                <a:gd name="T91" fmla="*/ 1367 h 1464"/>
                <a:gd name="T92" fmla="*/ 333 w 2203"/>
                <a:gd name="T93" fmla="*/ 1348 h 1464"/>
                <a:gd name="T94" fmla="*/ 333 w 2203"/>
                <a:gd name="T95" fmla="*/ 1435 h 1464"/>
                <a:gd name="T96" fmla="*/ 247 w 2203"/>
                <a:gd name="T97" fmla="*/ 1402 h 1464"/>
                <a:gd name="T98" fmla="*/ 298 w 2203"/>
                <a:gd name="T99" fmla="*/ 1351 h 1464"/>
                <a:gd name="T100" fmla="*/ 264 w 2203"/>
                <a:gd name="T101" fmla="*/ 1436 h 1464"/>
                <a:gd name="T102" fmla="*/ 434 w 2203"/>
                <a:gd name="T103" fmla="*/ 157 h 1464"/>
                <a:gd name="T104" fmla="*/ 1045 w 2203"/>
                <a:gd name="T105" fmla="*/ 630 h 1464"/>
                <a:gd name="T106" fmla="*/ 1212 w 2203"/>
                <a:gd name="T107" fmla="*/ 376 h 1464"/>
                <a:gd name="T108" fmla="*/ 790 w 2203"/>
                <a:gd name="T109" fmla="*/ 516 h 1464"/>
                <a:gd name="T110" fmla="*/ 281 w 2203"/>
                <a:gd name="T111" fmla="*/ 388 h 1464"/>
                <a:gd name="T112" fmla="*/ 284 w 2203"/>
                <a:gd name="T113" fmla="*/ 1086 h 1464"/>
                <a:gd name="T114" fmla="*/ 1592 w 2203"/>
                <a:gd name="T115" fmla="*/ 752 h 1464"/>
                <a:gd name="T116" fmla="*/ 1362 w 2203"/>
                <a:gd name="T117" fmla="*/ 1270 h 1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03" h="1464">
                  <a:moveTo>
                    <a:pt x="2042" y="1106"/>
                  </a:moveTo>
                  <a:lnTo>
                    <a:pt x="2042" y="1106"/>
                  </a:lnTo>
                  <a:lnTo>
                    <a:pt x="2053" y="1106"/>
                  </a:lnTo>
                  <a:cubicBezTo>
                    <a:pt x="2061" y="1106"/>
                    <a:pt x="2069" y="1105"/>
                    <a:pt x="2069" y="1095"/>
                  </a:cubicBezTo>
                  <a:cubicBezTo>
                    <a:pt x="2069" y="1087"/>
                    <a:pt x="2062" y="1086"/>
                    <a:pt x="2055" y="1086"/>
                  </a:cubicBezTo>
                  <a:lnTo>
                    <a:pt x="2042" y="1086"/>
                  </a:lnTo>
                  <a:lnTo>
                    <a:pt x="2042" y="1106"/>
                  </a:lnTo>
                  <a:lnTo>
                    <a:pt x="2042" y="1106"/>
                  </a:lnTo>
                  <a:close/>
                  <a:moveTo>
                    <a:pt x="2032" y="1077"/>
                  </a:moveTo>
                  <a:lnTo>
                    <a:pt x="2032" y="1077"/>
                  </a:lnTo>
                  <a:lnTo>
                    <a:pt x="2057" y="1077"/>
                  </a:lnTo>
                  <a:cubicBezTo>
                    <a:pt x="2072" y="1077"/>
                    <a:pt x="2079" y="1083"/>
                    <a:pt x="2079" y="1096"/>
                  </a:cubicBezTo>
                  <a:cubicBezTo>
                    <a:pt x="2079" y="1107"/>
                    <a:pt x="2072" y="1112"/>
                    <a:pt x="2063" y="1113"/>
                  </a:cubicBezTo>
                  <a:lnTo>
                    <a:pt x="2081" y="1142"/>
                  </a:lnTo>
                  <a:lnTo>
                    <a:pt x="2070" y="1142"/>
                  </a:lnTo>
                  <a:lnTo>
                    <a:pt x="2053" y="1114"/>
                  </a:lnTo>
                  <a:lnTo>
                    <a:pt x="2042" y="1114"/>
                  </a:lnTo>
                  <a:lnTo>
                    <a:pt x="2042" y="1142"/>
                  </a:lnTo>
                  <a:lnTo>
                    <a:pt x="2032" y="1142"/>
                  </a:lnTo>
                  <a:lnTo>
                    <a:pt x="2032" y="1077"/>
                  </a:lnTo>
                  <a:lnTo>
                    <a:pt x="2032" y="1077"/>
                  </a:lnTo>
                  <a:close/>
                  <a:moveTo>
                    <a:pt x="2054" y="1156"/>
                  </a:moveTo>
                  <a:lnTo>
                    <a:pt x="2054" y="1156"/>
                  </a:lnTo>
                  <a:cubicBezTo>
                    <a:pt x="2079" y="1156"/>
                    <a:pt x="2099" y="1136"/>
                    <a:pt x="2099" y="1109"/>
                  </a:cubicBezTo>
                  <a:cubicBezTo>
                    <a:pt x="2099" y="1083"/>
                    <a:pt x="2079" y="1063"/>
                    <a:pt x="2054" y="1063"/>
                  </a:cubicBezTo>
                  <a:cubicBezTo>
                    <a:pt x="2028" y="1063"/>
                    <a:pt x="2008" y="1083"/>
                    <a:pt x="2008" y="1109"/>
                  </a:cubicBezTo>
                  <a:cubicBezTo>
                    <a:pt x="2008" y="1136"/>
                    <a:pt x="2028" y="1156"/>
                    <a:pt x="2054" y="1156"/>
                  </a:cubicBezTo>
                  <a:lnTo>
                    <a:pt x="2054" y="1156"/>
                  </a:lnTo>
                  <a:close/>
                  <a:moveTo>
                    <a:pt x="2054" y="1055"/>
                  </a:moveTo>
                  <a:lnTo>
                    <a:pt x="2054" y="1055"/>
                  </a:lnTo>
                  <a:cubicBezTo>
                    <a:pt x="2084" y="1055"/>
                    <a:pt x="2109" y="1078"/>
                    <a:pt x="2109" y="1109"/>
                  </a:cubicBezTo>
                  <a:cubicBezTo>
                    <a:pt x="2109" y="1141"/>
                    <a:pt x="2084" y="1164"/>
                    <a:pt x="2054" y="1164"/>
                  </a:cubicBezTo>
                  <a:cubicBezTo>
                    <a:pt x="2024" y="1164"/>
                    <a:pt x="1998" y="1141"/>
                    <a:pt x="1998" y="1109"/>
                  </a:cubicBezTo>
                  <a:cubicBezTo>
                    <a:pt x="1998" y="1078"/>
                    <a:pt x="2024" y="1055"/>
                    <a:pt x="2054" y="1055"/>
                  </a:cubicBezTo>
                  <a:lnTo>
                    <a:pt x="2054" y="1055"/>
                  </a:lnTo>
                  <a:close/>
                  <a:moveTo>
                    <a:pt x="1504" y="1355"/>
                  </a:moveTo>
                  <a:lnTo>
                    <a:pt x="1504" y="1355"/>
                  </a:lnTo>
                  <a:lnTo>
                    <a:pt x="1503" y="1355"/>
                  </a:lnTo>
                  <a:lnTo>
                    <a:pt x="1491" y="1387"/>
                  </a:lnTo>
                  <a:lnTo>
                    <a:pt x="1486" y="1387"/>
                  </a:lnTo>
                  <a:lnTo>
                    <a:pt x="1474" y="1355"/>
                  </a:lnTo>
                  <a:lnTo>
                    <a:pt x="1473" y="1355"/>
                  </a:lnTo>
                  <a:lnTo>
                    <a:pt x="1473" y="1387"/>
                  </a:lnTo>
                  <a:lnTo>
                    <a:pt x="1465" y="1387"/>
                  </a:lnTo>
                  <a:lnTo>
                    <a:pt x="1465" y="1346"/>
                  </a:lnTo>
                  <a:lnTo>
                    <a:pt x="1477" y="1346"/>
                  </a:lnTo>
                  <a:lnTo>
                    <a:pt x="1489" y="1375"/>
                  </a:lnTo>
                  <a:lnTo>
                    <a:pt x="1500" y="1346"/>
                  </a:lnTo>
                  <a:lnTo>
                    <a:pt x="1512" y="1346"/>
                  </a:lnTo>
                  <a:lnTo>
                    <a:pt x="1512" y="1387"/>
                  </a:lnTo>
                  <a:lnTo>
                    <a:pt x="1504" y="1387"/>
                  </a:lnTo>
                  <a:lnTo>
                    <a:pt x="1504" y="1355"/>
                  </a:lnTo>
                  <a:lnTo>
                    <a:pt x="1504" y="1355"/>
                  </a:lnTo>
                  <a:close/>
                  <a:moveTo>
                    <a:pt x="1436" y="1353"/>
                  </a:moveTo>
                  <a:lnTo>
                    <a:pt x="1436" y="1353"/>
                  </a:lnTo>
                  <a:lnTo>
                    <a:pt x="1424" y="1353"/>
                  </a:lnTo>
                  <a:lnTo>
                    <a:pt x="1424" y="1346"/>
                  </a:lnTo>
                  <a:lnTo>
                    <a:pt x="1457" y="1346"/>
                  </a:lnTo>
                  <a:lnTo>
                    <a:pt x="1457" y="1353"/>
                  </a:lnTo>
                  <a:lnTo>
                    <a:pt x="1445" y="1353"/>
                  </a:lnTo>
                  <a:lnTo>
                    <a:pt x="1445" y="1387"/>
                  </a:lnTo>
                  <a:lnTo>
                    <a:pt x="1436" y="1387"/>
                  </a:lnTo>
                  <a:lnTo>
                    <a:pt x="1436" y="1353"/>
                  </a:lnTo>
                  <a:lnTo>
                    <a:pt x="1436" y="1353"/>
                  </a:lnTo>
                  <a:close/>
                  <a:moveTo>
                    <a:pt x="1407" y="1413"/>
                  </a:moveTo>
                  <a:lnTo>
                    <a:pt x="1407" y="1413"/>
                  </a:lnTo>
                  <a:lnTo>
                    <a:pt x="1425" y="1413"/>
                  </a:lnTo>
                  <a:lnTo>
                    <a:pt x="1425" y="1434"/>
                  </a:lnTo>
                  <a:lnTo>
                    <a:pt x="1407" y="1434"/>
                  </a:lnTo>
                  <a:lnTo>
                    <a:pt x="1407" y="1413"/>
                  </a:lnTo>
                  <a:close/>
                  <a:moveTo>
                    <a:pt x="1366" y="1348"/>
                  </a:moveTo>
                  <a:lnTo>
                    <a:pt x="1366" y="1348"/>
                  </a:lnTo>
                  <a:lnTo>
                    <a:pt x="1381" y="1413"/>
                  </a:lnTo>
                  <a:lnTo>
                    <a:pt x="1381" y="1413"/>
                  </a:lnTo>
                  <a:lnTo>
                    <a:pt x="1395" y="1348"/>
                  </a:lnTo>
                  <a:lnTo>
                    <a:pt x="1413" y="1348"/>
                  </a:lnTo>
                  <a:lnTo>
                    <a:pt x="1389" y="1437"/>
                  </a:lnTo>
                  <a:cubicBezTo>
                    <a:pt x="1383" y="1461"/>
                    <a:pt x="1377" y="1464"/>
                    <a:pt x="1359" y="1463"/>
                  </a:cubicBezTo>
                  <a:cubicBezTo>
                    <a:pt x="1357" y="1463"/>
                    <a:pt x="1355" y="1463"/>
                    <a:pt x="1353" y="1463"/>
                  </a:cubicBezTo>
                  <a:lnTo>
                    <a:pt x="1353" y="1449"/>
                  </a:lnTo>
                  <a:cubicBezTo>
                    <a:pt x="1355" y="1449"/>
                    <a:pt x="1356" y="1450"/>
                    <a:pt x="1358" y="1450"/>
                  </a:cubicBezTo>
                  <a:cubicBezTo>
                    <a:pt x="1364" y="1450"/>
                    <a:pt x="1368" y="1449"/>
                    <a:pt x="1370" y="1443"/>
                  </a:cubicBezTo>
                  <a:lnTo>
                    <a:pt x="1372" y="1436"/>
                  </a:lnTo>
                  <a:lnTo>
                    <a:pt x="1348" y="1348"/>
                  </a:lnTo>
                  <a:lnTo>
                    <a:pt x="1366" y="1348"/>
                  </a:lnTo>
                  <a:lnTo>
                    <a:pt x="1366" y="1348"/>
                  </a:lnTo>
                  <a:close/>
                  <a:moveTo>
                    <a:pt x="1303" y="1348"/>
                  </a:moveTo>
                  <a:lnTo>
                    <a:pt x="1303" y="1348"/>
                  </a:lnTo>
                  <a:lnTo>
                    <a:pt x="1321" y="1348"/>
                  </a:lnTo>
                  <a:lnTo>
                    <a:pt x="1321" y="1362"/>
                  </a:lnTo>
                  <a:lnTo>
                    <a:pt x="1321" y="1362"/>
                  </a:lnTo>
                  <a:cubicBezTo>
                    <a:pt x="1325" y="1352"/>
                    <a:pt x="1331" y="1346"/>
                    <a:pt x="1341" y="1346"/>
                  </a:cubicBezTo>
                  <a:cubicBezTo>
                    <a:pt x="1343" y="1346"/>
                    <a:pt x="1344" y="1347"/>
                    <a:pt x="1345" y="1347"/>
                  </a:cubicBezTo>
                  <a:lnTo>
                    <a:pt x="1345" y="1364"/>
                  </a:lnTo>
                  <a:cubicBezTo>
                    <a:pt x="1344" y="1364"/>
                    <a:pt x="1341" y="1363"/>
                    <a:pt x="1338" y="1363"/>
                  </a:cubicBezTo>
                  <a:cubicBezTo>
                    <a:pt x="1330" y="1363"/>
                    <a:pt x="1321" y="1367"/>
                    <a:pt x="1321" y="1383"/>
                  </a:cubicBezTo>
                  <a:lnTo>
                    <a:pt x="1321" y="1434"/>
                  </a:lnTo>
                  <a:lnTo>
                    <a:pt x="1303" y="1434"/>
                  </a:lnTo>
                  <a:lnTo>
                    <a:pt x="1303" y="1348"/>
                  </a:lnTo>
                  <a:lnTo>
                    <a:pt x="1303" y="1348"/>
                  </a:lnTo>
                  <a:close/>
                  <a:moveTo>
                    <a:pt x="1276" y="1382"/>
                  </a:moveTo>
                  <a:lnTo>
                    <a:pt x="1276" y="1382"/>
                  </a:lnTo>
                  <a:lnTo>
                    <a:pt x="1276" y="1377"/>
                  </a:lnTo>
                  <a:cubicBezTo>
                    <a:pt x="1276" y="1366"/>
                    <a:pt x="1272" y="1358"/>
                    <a:pt x="1263" y="1358"/>
                  </a:cubicBezTo>
                  <a:cubicBezTo>
                    <a:pt x="1252" y="1358"/>
                    <a:pt x="1248" y="1369"/>
                    <a:pt x="1248" y="1380"/>
                  </a:cubicBezTo>
                  <a:lnTo>
                    <a:pt x="1248" y="1382"/>
                  </a:lnTo>
                  <a:lnTo>
                    <a:pt x="1276" y="1382"/>
                  </a:lnTo>
                  <a:lnTo>
                    <a:pt x="1276" y="1382"/>
                  </a:lnTo>
                  <a:close/>
                  <a:moveTo>
                    <a:pt x="1248" y="1394"/>
                  </a:moveTo>
                  <a:lnTo>
                    <a:pt x="1248" y="1394"/>
                  </a:lnTo>
                  <a:lnTo>
                    <a:pt x="1248" y="1398"/>
                  </a:lnTo>
                  <a:cubicBezTo>
                    <a:pt x="1248" y="1410"/>
                    <a:pt x="1250" y="1425"/>
                    <a:pt x="1263" y="1425"/>
                  </a:cubicBezTo>
                  <a:cubicBezTo>
                    <a:pt x="1275" y="1425"/>
                    <a:pt x="1276" y="1411"/>
                    <a:pt x="1276" y="1405"/>
                  </a:cubicBezTo>
                  <a:lnTo>
                    <a:pt x="1293" y="1405"/>
                  </a:lnTo>
                  <a:cubicBezTo>
                    <a:pt x="1293" y="1424"/>
                    <a:pt x="1281" y="1436"/>
                    <a:pt x="1262" y="1436"/>
                  </a:cubicBezTo>
                  <a:cubicBezTo>
                    <a:pt x="1248" y="1436"/>
                    <a:pt x="1231" y="1432"/>
                    <a:pt x="1231" y="1393"/>
                  </a:cubicBezTo>
                  <a:cubicBezTo>
                    <a:pt x="1231" y="1370"/>
                    <a:pt x="1236" y="1346"/>
                    <a:pt x="1263" y="1346"/>
                  </a:cubicBezTo>
                  <a:cubicBezTo>
                    <a:pt x="1287" y="1346"/>
                    <a:pt x="1293" y="1361"/>
                    <a:pt x="1293" y="1384"/>
                  </a:cubicBezTo>
                  <a:lnTo>
                    <a:pt x="1293" y="1394"/>
                  </a:lnTo>
                  <a:lnTo>
                    <a:pt x="1248" y="1394"/>
                  </a:lnTo>
                  <a:lnTo>
                    <a:pt x="1248" y="1394"/>
                  </a:lnTo>
                  <a:close/>
                  <a:moveTo>
                    <a:pt x="1163" y="1348"/>
                  </a:moveTo>
                  <a:lnTo>
                    <a:pt x="1163" y="1348"/>
                  </a:lnTo>
                  <a:lnTo>
                    <a:pt x="1182" y="1348"/>
                  </a:lnTo>
                  <a:lnTo>
                    <a:pt x="1197" y="1416"/>
                  </a:lnTo>
                  <a:lnTo>
                    <a:pt x="1197" y="1416"/>
                  </a:lnTo>
                  <a:lnTo>
                    <a:pt x="1210" y="1348"/>
                  </a:lnTo>
                  <a:lnTo>
                    <a:pt x="1229" y="1348"/>
                  </a:lnTo>
                  <a:lnTo>
                    <a:pt x="1206" y="1434"/>
                  </a:lnTo>
                  <a:lnTo>
                    <a:pt x="1186" y="1434"/>
                  </a:lnTo>
                  <a:lnTo>
                    <a:pt x="1163" y="1348"/>
                  </a:lnTo>
                  <a:lnTo>
                    <a:pt x="1163" y="1348"/>
                  </a:lnTo>
                  <a:close/>
                  <a:moveTo>
                    <a:pt x="1130" y="1424"/>
                  </a:moveTo>
                  <a:lnTo>
                    <a:pt x="1130" y="1424"/>
                  </a:lnTo>
                  <a:cubicBezTo>
                    <a:pt x="1143" y="1424"/>
                    <a:pt x="1145" y="1413"/>
                    <a:pt x="1145" y="1391"/>
                  </a:cubicBezTo>
                  <a:cubicBezTo>
                    <a:pt x="1145" y="1372"/>
                    <a:pt x="1143" y="1359"/>
                    <a:pt x="1130" y="1359"/>
                  </a:cubicBezTo>
                  <a:cubicBezTo>
                    <a:pt x="1118" y="1359"/>
                    <a:pt x="1116" y="1372"/>
                    <a:pt x="1116" y="1391"/>
                  </a:cubicBezTo>
                  <a:cubicBezTo>
                    <a:pt x="1116" y="1413"/>
                    <a:pt x="1118" y="1424"/>
                    <a:pt x="1130" y="1424"/>
                  </a:cubicBezTo>
                  <a:lnTo>
                    <a:pt x="1130" y="1424"/>
                  </a:lnTo>
                  <a:close/>
                  <a:moveTo>
                    <a:pt x="1130" y="1346"/>
                  </a:moveTo>
                  <a:lnTo>
                    <a:pt x="1130" y="1346"/>
                  </a:lnTo>
                  <a:cubicBezTo>
                    <a:pt x="1155" y="1346"/>
                    <a:pt x="1163" y="1365"/>
                    <a:pt x="1163" y="1391"/>
                  </a:cubicBezTo>
                  <a:cubicBezTo>
                    <a:pt x="1163" y="1418"/>
                    <a:pt x="1154" y="1436"/>
                    <a:pt x="1130" y="1436"/>
                  </a:cubicBezTo>
                  <a:cubicBezTo>
                    <a:pt x="1107" y="1436"/>
                    <a:pt x="1099" y="1418"/>
                    <a:pt x="1099" y="1391"/>
                  </a:cubicBezTo>
                  <a:cubicBezTo>
                    <a:pt x="1099" y="1365"/>
                    <a:pt x="1106" y="1346"/>
                    <a:pt x="1130" y="1346"/>
                  </a:cubicBezTo>
                  <a:lnTo>
                    <a:pt x="1130" y="1346"/>
                  </a:lnTo>
                  <a:close/>
                  <a:moveTo>
                    <a:pt x="1092" y="1403"/>
                  </a:moveTo>
                  <a:lnTo>
                    <a:pt x="1092" y="1403"/>
                  </a:lnTo>
                  <a:cubicBezTo>
                    <a:pt x="1090" y="1423"/>
                    <a:pt x="1083" y="1436"/>
                    <a:pt x="1062" y="1436"/>
                  </a:cubicBezTo>
                  <a:cubicBezTo>
                    <a:pt x="1037" y="1436"/>
                    <a:pt x="1030" y="1418"/>
                    <a:pt x="1030" y="1391"/>
                  </a:cubicBezTo>
                  <a:cubicBezTo>
                    <a:pt x="1030" y="1365"/>
                    <a:pt x="1037" y="1346"/>
                    <a:pt x="1062" y="1346"/>
                  </a:cubicBezTo>
                  <a:cubicBezTo>
                    <a:pt x="1088" y="1346"/>
                    <a:pt x="1092" y="1366"/>
                    <a:pt x="1092" y="1377"/>
                  </a:cubicBezTo>
                  <a:lnTo>
                    <a:pt x="1075" y="1377"/>
                  </a:lnTo>
                  <a:cubicBezTo>
                    <a:pt x="1075" y="1369"/>
                    <a:pt x="1072" y="1359"/>
                    <a:pt x="1062" y="1359"/>
                  </a:cubicBezTo>
                  <a:cubicBezTo>
                    <a:pt x="1050" y="1359"/>
                    <a:pt x="1048" y="1372"/>
                    <a:pt x="1048" y="1391"/>
                  </a:cubicBezTo>
                  <a:cubicBezTo>
                    <a:pt x="1048" y="1410"/>
                    <a:pt x="1050" y="1424"/>
                    <a:pt x="1062" y="1424"/>
                  </a:cubicBezTo>
                  <a:cubicBezTo>
                    <a:pt x="1072" y="1424"/>
                    <a:pt x="1075" y="1416"/>
                    <a:pt x="1075" y="1403"/>
                  </a:cubicBezTo>
                  <a:lnTo>
                    <a:pt x="1092" y="1403"/>
                  </a:lnTo>
                  <a:lnTo>
                    <a:pt x="1092" y="1403"/>
                  </a:lnTo>
                  <a:close/>
                  <a:moveTo>
                    <a:pt x="1007" y="1373"/>
                  </a:moveTo>
                  <a:lnTo>
                    <a:pt x="1007" y="1373"/>
                  </a:lnTo>
                  <a:lnTo>
                    <a:pt x="1007" y="1371"/>
                  </a:lnTo>
                  <a:cubicBezTo>
                    <a:pt x="1007" y="1364"/>
                    <a:pt x="1004" y="1358"/>
                    <a:pt x="995" y="1358"/>
                  </a:cubicBezTo>
                  <a:cubicBezTo>
                    <a:pt x="988" y="1358"/>
                    <a:pt x="983" y="1361"/>
                    <a:pt x="983" y="1369"/>
                  </a:cubicBezTo>
                  <a:cubicBezTo>
                    <a:pt x="983" y="1376"/>
                    <a:pt x="986" y="1379"/>
                    <a:pt x="995" y="1382"/>
                  </a:cubicBezTo>
                  <a:lnTo>
                    <a:pt x="1006" y="1386"/>
                  </a:lnTo>
                  <a:cubicBezTo>
                    <a:pt x="1019" y="1390"/>
                    <a:pt x="1025" y="1397"/>
                    <a:pt x="1025" y="1410"/>
                  </a:cubicBezTo>
                  <a:cubicBezTo>
                    <a:pt x="1025" y="1429"/>
                    <a:pt x="1011" y="1436"/>
                    <a:pt x="994" y="1436"/>
                  </a:cubicBezTo>
                  <a:cubicBezTo>
                    <a:pt x="972" y="1436"/>
                    <a:pt x="966" y="1426"/>
                    <a:pt x="966" y="1410"/>
                  </a:cubicBezTo>
                  <a:lnTo>
                    <a:pt x="966" y="1407"/>
                  </a:lnTo>
                  <a:lnTo>
                    <a:pt x="981" y="1407"/>
                  </a:lnTo>
                  <a:lnTo>
                    <a:pt x="981" y="1409"/>
                  </a:lnTo>
                  <a:cubicBezTo>
                    <a:pt x="981" y="1419"/>
                    <a:pt x="985" y="1425"/>
                    <a:pt x="995" y="1425"/>
                  </a:cubicBezTo>
                  <a:cubicBezTo>
                    <a:pt x="1004" y="1425"/>
                    <a:pt x="1009" y="1420"/>
                    <a:pt x="1009" y="1412"/>
                  </a:cubicBezTo>
                  <a:cubicBezTo>
                    <a:pt x="1009" y="1406"/>
                    <a:pt x="1005" y="1401"/>
                    <a:pt x="999" y="1399"/>
                  </a:cubicBezTo>
                  <a:lnTo>
                    <a:pt x="985" y="1394"/>
                  </a:lnTo>
                  <a:cubicBezTo>
                    <a:pt x="972" y="1390"/>
                    <a:pt x="967" y="1383"/>
                    <a:pt x="967" y="1370"/>
                  </a:cubicBezTo>
                  <a:cubicBezTo>
                    <a:pt x="967" y="1354"/>
                    <a:pt x="978" y="1346"/>
                    <a:pt x="996" y="1346"/>
                  </a:cubicBezTo>
                  <a:cubicBezTo>
                    <a:pt x="1018" y="1346"/>
                    <a:pt x="1023" y="1359"/>
                    <a:pt x="1023" y="1370"/>
                  </a:cubicBezTo>
                  <a:lnTo>
                    <a:pt x="1023" y="1373"/>
                  </a:lnTo>
                  <a:lnTo>
                    <a:pt x="1007" y="1373"/>
                  </a:lnTo>
                  <a:lnTo>
                    <a:pt x="1007" y="1373"/>
                  </a:lnTo>
                  <a:close/>
                  <a:moveTo>
                    <a:pt x="938" y="1348"/>
                  </a:moveTo>
                  <a:lnTo>
                    <a:pt x="938" y="1348"/>
                  </a:lnTo>
                  <a:lnTo>
                    <a:pt x="956" y="1348"/>
                  </a:lnTo>
                  <a:lnTo>
                    <a:pt x="956" y="1434"/>
                  </a:lnTo>
                  <a:lnTo>
                    <a:pt x="938" y="1434"/>
                  </a:lnTo>
                  <a:lnTo>
                    <a:pt x="938" y="1348"/>
                  </a:lnTo>
                  <a:close/>
                  <a:moveTo>
                    <a:pt x="938" y="1319"/>
                  </a:moveTo>
                  <a:lnTo>
                    <a:pt x="938" y="1319"/>
                  </a:lnTo>
                  <a:lnTo>
                    <a:pt x="956" y="1319"/>
                  </a:lnTo>
                  <a:lnTo>
                    <a:pt x="956" y="1336"/>
                  </a:lnTo>
                  <a:lnTo>
                    <a:pt x="938" y="1336"/>
                  </a:lnTo>
                  <a:lnTo>
                    <a:pt x="938" y="1319"/>
                  </a:lnTo>
                  <a:close/>
                  <a:moveTo>
                    <a:pt x="873" y="1420"/>
                  </a:moveTo>
                  <a:lnTo>
                    <a:pt x="873" y="1420"/>
                  </a:lnTo>
                  <a:lnTo>
                    <a:pt x="888" y="1420"/>
                  </a:lnTo>
                  <a:cubicBezTo>
                    <a:pt x="903" y="1420"/>
                    <a:pt x="909" y="1411"/>
                    <a:pt x="909" y="1377"/>
                  </a:cubicBezTo>
                  <a:cubicBezTo>
                    <a:pt x="909" y="1345"/>
                    <a:pt x="904" y="1334"/>
                    <a:pt x="888" y="1334"/>
                  </a:cubicBezTo>
                  <a:lnTo>
                    <a:pt x="873" y="1334"/>
                  </a:lnTo>
                  <a:lnTo>
                    <a:pt x="873" y="1420"/>
                  </a:lnTo>
                  <a:lnTo>
                    <a:pt x="873" y="1420"/>
                  </a:lnTo>
                  <a:close/>
                  <a:moveTo>
                    <a:pt x="855" y="1320"/>
                  </a:moveTo>
                  <a:lnTo>
                    <a:pt x="855" y="1320"/>
                  </a:lnTo>
                  <a:lnTo>
                    <a:pt x="887" y="1320"/>
                  </a:lnTo>
                  <a:cubicBezTo>
                    <a:pt x="923" y="1320"/>
                    <a:pt x="928" y="1344"/>
                    <a:pt x="928" y="1377"/>
                  </a:cubicBezTo>
                  <a:cubicBezTo>
                    <a:pt x="928" y="1411"/>
                    <a:pt x="923" y="1434"/>
                    <a:pt x="887" y="1434"/>
                  </a:cubicBezTo>
                  <a:lnTo>
                    <a:pt x="855" y="1434"/>
                  </a:lnTo>
                  <a:lnTo>
                    <a:pt x="855" y="1320"/>
                  </a:lnTo>
                  <a:lnTo>
                    <a:pt x="855" y="1320"/>
                  </a:lnTo>
                  <a:close/>
                  <a:moveTo>
                    <a:pt x="784" y="1320"/>
                  </a:moveTo>
                  <a:lnTo>
                    <a:pt x="784" y="1320"/>
                  </a:lnTo>
                  <a:lnTo>
                    <a:pt x="801" y="1320"/>
                  </a:lnTo>
                  <a:lnTo>
                    <a:pt x="801" y="1434"/>
                  </a:lnTo>
                  <a:lnTo>
                    <a:pt x="784" y="1434"/>
                  </a:lnTo>
                  <a:lnTo>
                    <a:pt x="784" y="1320"/>
                  </a:lnTo>
                  <a:close/>
                  <a:moveTo>
                    <a:pt x="751" y="1389"/>
                  </a:moveTo>
                  <a:lnTo>
                    <a:pt x="751" y="1389"/>
                  </a:lnTo>
                  <a:cubicBezTo>
                    <a:pt x="746" y="1392"/>
                    <a:pt x="737" y="1394"/>
                    <a:pt x="732" y="1397"/>
                  </a:cubicBezTo>
                  <a:cubicBezTo>
                    <a:pt x="727" y="1399"/>
                    <a:pt x="725" y="1404"/>
                    <a:pt x="725" y="1411"/>
                  </a:cubicBezTo>
                  <a:cubicBezTo>
                    <a:pt x="725" y="1418"/>
                    <a:pt x="728" y="1424"/>
                    <a:pt x="735" y="1424"/>
                  </a:cubicBezTo>
                  <a:cubicBezTo>
                    <a:pt x="746" y="1424"/>
                    <a:pt x="751" y="1416"/>
                    <a:pt x="751" y="1403"/>
                  </a:cubicBezTo>
                  <a:lnTo>
                    <a:pt x="751" y="1389"/>
                  </a:lnTo>
                  <a:lnTo>
                    <a:pt x="751" y="1389"/>
                  </a:lnTo>
                  <a:close/>
                  <a:moveTo>
                    <a:pt x="767" y="1416"/>
                  </a:moveTo>
                  <a:lnTo>
                    <a:pt x="767" y="1416"/>
                  </a:lnTo>
                  <a:cubicBezTo>
                    <a:pt x="767" y="1420"/>
                    <a:pt x="769" y="1422"/>
                    <a:pt x="771" y="1422"/>
                  </a:cubicBezTo>
                  <a:cubicBezTo>
                    <a:pt x="773" y="1422"/>
                    <a:pt x="774" y="1422"/>
                    <a:pt x="774" y="1422"/>
                  </a:cubicBezTo>
                  <a:lnTo>
                    <a:pt x="774" y="1433"/>
                  </a:lnTo>
                  <a:cubicBezTo>
                    <a:pt x="772" y="1434"/>
                    <a:pt x="769" y="1435"/>
                    <a:pt x="766" y="1435"/>
                  </a:cubicBezTo>
                  <a:cubicBezTo>
                    <a:pt x="758" y="1435"/>
                    <a:pt x="752" y="1432"/>
                    <a:pt x="751" y="1424"/>
                  </a:cubicBezTo>
                  <a:lnTo>
                    <a:pt x="751" y="1424"/>
                  </a:lnTo>
                  <a:cubicBezTo>
                    <a:pt x="746" y="1432"/>
                    <a:pt x="740" y="1436"/>
                    <a:pt x="730" y="1436"/>
                  </a:cubicBezTo>
                  <a:cubicBezTo>
                    <a:pt x="716" y="1436"/>
                    <a:pt x="707" y="1429"/>
                    <a:pt x="707" y="1412"/>
                  </a:cubicBezTo>
                  <a:cubicBezTo>
                    <a:pt x="707" y="1393"/>
                    <a:pt x="716" y="1389"/>
                    <a:pt x="727" y="1385"/>
                  </a:cubicBezTo>
                  <a:lnTo>
                    <a:pt x="741" y="1382"/>
                  </a:lnTo>
                  <a:cubicBezTo>
                    <a:pt x="747" y="1380"/>
                    <a:pt x="751" y="1378"/>
                    <a:pt x="751" y="1371"/>
                  </a:cubicBezTo>
                  <a:cubicBezTo>
                    <a:pt x="751" y="1363"/>
                    <a:pt x="748" y="1358"/>
                    <a:pt x="739" y="1358"/>
                  </a:cubicBezTo>
                  <a:cubicBezTo>
                    <a:pt x="727" y="1358"/>
                    <a:pt x="726" y="1366"/>
                    <a:pt x="726" y="1374"/>
                  </a:cubicBezTo>
                  <a:lnTo>
                    <a:pt x="710" y="1374"/>
                  </a:lnTo>
                  <a:cubicBezTo>
                    <a:pt x="710" y="1356"/>
                    <a:pt x="717" y="1346"/>
                    <a:pt x="740" y="1346"/>
                  </a:cubicBezTo>
                  <a:cubicBezTo>
                    <a:pt x="755" y="1346"/>
                    <a:pt x="767" y="1352"/>
                    <a:pt x="767" y="1367"/>
                  </a:cubicBezTo>
                  <a:lnTo>
                    <a:pt x="767" y="1416"/>
                  </a:lnTo>
                  <a:lnTo>
                    <a:pt x="767" y="1416"/>
                  </a:lnTo>
                  <a:close/>
                  <a:moveTo>
                    <a:pt x="703" y="1403"/>
                  </a:moveTo>
                  <a:lnTo>
                    <a:pt x="703" y="1403"/>
                  </a:lnTo>
                  <a:cubicBezTo>
                    <a:pt x="702" y="1423"/>
                    <a:pt x="695" y="1436"/>
                    <a:pt x="674" y="1436"/>
                  </a:cubicBezTo>
                  <a:cubicBezTo>
                    <a:pt x="649" y="1436"/>
                    <a:pt x="642" y="1418"/>
                    <a:pt x="642" y="1391"/>
                  </a:cubicBezTo>
                  <a:cubicBezTo>
                    <a:pt x="642" y="1365"/>
                    <a:pt x="649" y="1346"/>
                    <a:pt x="674" y="1346"/>
                  </a:cubicBezTo>
                  <a:cubicBezTo>
                    <a:pt x="699" y="1346"/>
                    <a:pt x="703" y="1366"/>
                    <a:pt x="703" y="1377"/>
                  </a:cubicBezTo>
                  <a:lnTo>
                    <a:pt x="686" y="1377"/>
                  </a:lnTo>
                  <a:cubicBezTo>
                    <a:pt x="686" y="1369"/>
                    <a:pt x="684" y="1359"/>
                    <a:pt x="674" y="1359"/>
                  </a:cubicBezTo>
                  <a:cubicBezTo>
                    <a:pt x="661" y="1359"/>
                    <a:pt x="659" y="1372"/>
                    <a:pt x="659" y="1391"/>
                  </a:cubicBezTo>
                  <a:cubicBezTo>
                    <a:pt x="659" y="1410"/>
                    <a:pt x="661" y="1424"/>
                    <a:pt x="674" y="1424"/>
                  </a:cubicBezTo>
                  <a:cubicBezTo>
                    <a:pt x="683" y="1424"/>
                    <a:pt x="687" y="1416"/>
                    <a:pt x="687" y="1403"/>
                  </a:cubicBezTo>
                  <a:lnTo>
                    <a:pt x="703" y="1403"/>
                  </a:lnTo>
                  <a:lnTo>
                    <a:pt x="703" y="1403"/>
                  </a:lnTo>
                  <a:close/>
                  <a:moveTo>
                    <a:pt x="613" y="1348"/>
                  </a:moveTo>
                  <a:lnTo>
                    <a:pt x="613" y="1348"/>
                  </a:lnTo>
                  <a:lnTo>
                    <a:pt x="630" y="1348"/>
                  </a:lnTo>
                  <a:lnTo>
                    <a:pt x="630" y="1434"/>
                  </a:lnTo>
                  <a:lnTo>
                    <a:pt x="613" y="1434"/>
                  </a:lnTo>
                  <a:lnTo>
                    <a:pt x="613" y="1348"/>
                  </a:lnTo>
                  <a:close/>
                  <a:moveTo>
                    <a:pt x="613" y="1319"/>
                  </a:moveTo>
                  <a:lnTo>
                    <a:pt x="613" y="1319"/>
                  </a:lnTo>
                  <a:lnTo>
                    <a:pt x="630" y="1319"/>
                  </a:lnTo>
                  <a:lnTo>
                    <a:pt x="630" y="1336"/>
                  </a:lnTo>
                  <a:lnTo>
                    <a:pt x="613" y="1336"/>
                  </a:lnTo>
                  <a:lnTo>
                    <a:pt x="613" y="1319"/>
                  </a:lnTo>
                  <a:close/>
                  <a:moveTo>
                    <a:pt x="561" y="1348"/>
                  </a:moveTo>
                  <a:lnTo>
                    <a:pt x="561" y="1348"/>
                  </a:lnTo>
                  <a:lnTo>
                    <a:pt x="573" y="1348"/>
                  </a:lnTo>
                  <a:lnTo>
                    <a:pt x="573" y="1324"/>
                  </a:lnTo>
                  <a:lnTo>
                    <a:pt x="590" y="1324"/>
                  </a:lnTo>
                  <a:lnTo>
                    <a:pt x="590" y="1348"/>
                  </a:lnTo>
                  <a:lnTo>
                    <a:pt x="604" y="1348"/>
                  </a:lnTo>
                  <a:lnTo>
                    <a:pt x="604" y="1361"/>
                  </a:lnTo>
                  <a:lnTo>
                    <a:pt x="590" y="1361"/>
                  </a:lnTo>
                  <a:lnTo>
                    <a:pt x="590" y="1412"/>
                  </a:lnTo>
                  <a:cubicBezTo>
                    <a:pt x="590" y="1419"/>
                    <a:pt x="592" y="1421"/>
                    <a:pt x="598" y="1421"/>
                  </a:cubicBezTo>
                  <a:cubicBezTo>
                    <a:pt x="601" y="1421"/>
                    <a:pt x="603" y="1421"/>
                    <a:pt x="604" y="1421"/>
                  </a:cubicBezTo>
                  <a:lnTo>
                    <a:pt x="604" y="1434"/>
                  </a:lnTo>
                  <a:cubicBezTo>
                    <a:pt x="601" y="1435"/>
                    <a:pt x="596" y="1435"/>
                    <a:pt x="591" y="1435"/>
                  </a:cubicBezTo>
                  <a:cubicBezTo>
                    <a:pt x="579" y="1435"/>
                    <a:pt x="573" y="1432"/>
                    <a:pt x="573" y="1414"/>
                  </a:cubicBezTo>
                  <a:lnTo>
                    <a:pt x="573" y="1361"/>
                  </a:lnTo>
                  <a:lnTo>
                    <a:pt x="561" y="1361"/>
                  </a:lnTo>
                  <a:lnTo>
                    <a:pt x="561" y="1348"/>
                  </a:lnTo>
                  <a:lnTo>
                    <a:pt x="561" y="1348"/>
                  </a:lnTo>
                  <a:close/>
                  <a:moveTo>
                    <a:pt x="541" y="1373"/>
                  </a:moveTo>
                  <a:lnTo>
                    <a:pt x="541" y="1373"/>
                  </a:lnTo>
                  <a:lnTo>
                    <a:pt x="541" y="1371"/>
                  </a:lnTo>
                  <a:cubicBezTo>
                    <a:pt x="541" y="1364"/>
                    <a:pt x="538" y="1358"/>
                    <a:pt x="529" y="1358"/>
                  </a:cubicBezTo>
                  <a:cubicBezTo>
                    <a:pt x="523" y="1358"/>
                    <a:pt x="517" y="1361"/>
                    <a:pt x="517" y="1369"/>
                  </a:cubicBezTo>
                  <a:cubicBezTo>
                    <a:pt x="517" y="1376"/>
                    <a:pt x="520" y="1379"/>
                    <a:pt x="529" y="1382"/>
                  </a:cubicBezTo>
                  <a:lnTo>
                    <a:pt x="540" y="1386"/>
                  </a:lnTo>
                  <a:cubicBezTo>
                    <a:pt x="553" y="1390"/>
                    <a:pt x="559" y="1397"/>
                    <a:pt x="559" y="1410"/>
                  </a:cubicBezTo>
                  <a:cubicBezTo>
                    <a:pt x="559" y="1429"/>
                    <a:pt x="546" y="1436"/>
                    <a:pt x="528" y="1436"/>
                  </a:cubicBezTo>
                  <a:cubicBezTo>
                    <a:pt x="507" y="1436"/>
                    <a:pt x="500" y="1426"/>
                    <a:pt x="500" y="1410"/>
                  </a:cubicBezTo>
                  <a:lnTo>
                    <a:pt x="500" y="1407"/>
                  </a:lnTo>
                  <a:lnTo>
                    <a:pt x="515" y="1407"/>
                  </a:lnTo>
                  <a:lnTo>
                    <a:pt x="515" y="1409"/>
                  </a:lnTo>
                  <a:cubicBezTo>
                    <a:pt x="515" y="1419"/>
                    <a:pt x="519" y="1425"/>
                    <a:pt x="529" y="1425"/>
                  </a:cubicBezTo>
                  <a:cubicBezTo>
                    <a:pt x="538" y="1425"/>
                    <a:pt x="543" y="1420"/>
                    <a:pt x="543" y="1412"/>
                  </a:cubicBezTo>
                  <a:cubicBezTo>
                    <a:pt x="543" y="1406"/>
                    <a:pt x="539" y="1401"/>
                    <a:pt x="533" y="1399"/>
                  </a:cubicBezTo>
                  <a:lnTo>
                    <a:pt x="519" y="1394"/>
                  </a:lnTo>
                  <a:cubicBezTo>
                    <a:pt x="506" y="1390"/>
                    <a:pt x="501" y="1383"/>
                    <a:pt x="501" y="1370"/>
                  </a:cubicBezTo>
                  <a:cubicBezTo>
                    <a:pt x="501" y="1354"/>
                    <a:pt x="513" y="1346"/>
                    <a:pt x="530" y="1346"/>
                  </a:cubicBezTo>
                  <a:cubicBezTo>
                    <a:pt x="552" y="1346"/>
                    <a:pt x="557" y="1359"/>
                    <a:pt x="557" y="1370"/>
                  </a:cubicBezTo>
                  <a:lnTo>
                    <a:pt x="557" y="1373"/>
                  </a:lnTo>
                  <a:lnTo>
                    <a:pt x="541" y="1373"/>
                  </a:lnTo>
                  <a:lnTo>
                    <a:pt x="541" y="1373"/>
                  </a:lnTo>
                  <a:close/>
                  <a:moveTo>
                    <a:pt x="471" y="1348"/>
                  </a:moveTo>
                  <a:lnTo>
                    <a:pt x="471" y="1348"/>
                  </a:lnTo>
                  <a:lnTo>
                    <a:pt x="488" y="1348"/>
                  </a:lnTo>
                  <a:lnTo>
                    <a:pt x="488" y="1434"/>
                  </a:lnTo>
                  <a:lnTo>
                    <a:pt x="471" y="1434"/>
                  </a:lnTo>
                  <a:lnTo>
                    <a:pt x="471" y="1348"/>
                  </a:lnTo>
                  <a:close/>
                  <a:moveTo>
                    <a:pt x="471" y="1319"/>
                  </a:moveTo>
                  <a:lnTo>
                    <a:pt x="471" y="1319"/>
                  </a:lnTo>
                  <a:lnTo>
                    <a:pt x="488" y="1319"/>
                  </a:lnTo>
                  <a:lnTo>
                    <a:pt x="488" y="1336"/>
                  </a:lnTo>
                  <a:lnTo>
                    <a:pt x="471" y="1336"/>
                  </a:lnTo>
                  <a:lnTo>
                    <a:pt x="471" y="1319"/>
                  </a:lnTo>
                  <a:close/>
                  <a:moveTo>
                    <a:pt x="420" y="1348"/>
                  </a:moveTo>
                  <a:lnTo>
                    <a:pt x="420" y="1348"/>
                  </a:lnTo>
                  <a:lnTo>
                    <a:pt x="432" y="1348"/>
                  </a:lnTo>
                  <a:lnTo>
                    <a:pt x="432" y="1324"/>
                  </a:lnTo>
                  <a:lnTo>
                    <a:pt x="449" y="1324"/>
                  </a:lnTo>
                  <a:lnTo>
                    <a:pt x="449" y="1348"/>
                  </a:lnTo>
                  <a:lnTo>
                    <a:pt x="463" y="1348"/>
                  </a:lnTo>
                  <a:lnTo>
                    <a:pt x="463" y="1361"/>
                  </a:lnTo>
                  <a:lnTo>
                    <a:pt x="449" y="1361"/>
                  </a:lnTo>
                  <a:lnTo>
                    <a:pt x="449" y="1412"/>
                  </a:lnTo>
                  <a:cubicBezTo>
                    <a:pt x="449" y="1419"/>
                    <a:pt x="451" y="1421"/>
                    <a:pt x="457" y="1421"/>
                  </a:cubicBezTo>
                  <a:cubicBezTo>
                    <a:pt x="459" y="1421"/>
                    <a:pt x="461" y="1421"/>
                    <a:pt x="463" y="1421"/>
                  </a:cubicBezTo>
                  <a:lnTo>
                    <a:pt x="463" y="1434"/>
                  </a:lnTo>
                  <a:cubicBezTo>
                    <a:pt x="459" y="1435"/>
                    <a:pt x="454" y="1435"/>
                    <a:pt x="449" y="1435"/>
                  </a:cubicBezTo>
                  <a:cubicBezTo>
                    <a:pt x="437" y="1435"/>
                    <a:pt x="432" y="1432"/>
                    <a:pt x="432" y="1414"/>
                  </a:cubicBezTo>
                  <a:lnTo>
                    <a:pt x="432" y="1361"/>
                  </a:lnTo>
                  <a:lnTo>
                    <a:pt x="420" y="1361"/>
                  </a:lnTo>
                  <a:lnTo>
                    <a:pt x="420" y="1348"/>
                  </a:lnTo>
                  <a:lnTo>
                    <a:pt x="420" y="1348"/>
                  </a:lnTo>
                  <a:close/>
                  <a:moveTo>
                    <a:pt x="395" y="1389"/>
                  </a:moveTo>
                  <a:lnTo>
                    <a:pt x="395" y="1389"/>
                  </a:lnTo>
                  <a:cubicBezTo>
                    <a:pt x="390" y="1392"/>
                    <a:pt x="381" y="1394"/>
                    <a:pt x="376" y="1397"/>
                  </a:cubicBezTo>
                  <a:cubicBezTo>
                    <a:pt x="371" y="1399"/>
                    <a:pt x="369" y="1404"/>
                    <a:pt x="369" y="1411"/>
                  </a:cubicBezTo>
                  <a:cubicBezTo>
                    <a:pt x="369" y="1418"/>
                    <a:pt x="372" y="1424"/>
                    <a:pt x="379" y="1424"/>
                  </a:cubicBezTo>
                  <a:cubicBezTo>
                    <a:pt x="390" y="1424"/>
                    <a:pt x="395" y="1416"/>
                    <a:pt x="395" y="1403"/>
                  </a:cubicBezTo>
                  <a:lnTo>
                    <a:pt x="395" y="1389"/>
                  </a:lnTo>
                  <a:lnTo>
                    <a:pt x="395" y="1389"/>
                  </a:lnTo>
                  <a:close/>
                  <a:moveTo>
                    <a:pt x="411" y="1416"/>
                  </a:moveTo>
                  <a:lnTo>
                    <a:pt x="411" y="1416"/>
                  </a:lnTo>
                  <a:cubicBezTo>
                    <a:pt x="411" y="1420"/>
                    <a:pt x="413" y="1422"/>
                    <a:pt x="416" y="1422"/>
                  </a:cubicBezTo>
                  <a:cubicBezTo>
                    <a:pt x="417" y="1422"/>
                    <a:pt x="418" y="1422"/>
                    <a:pt x="418" y="1422"/>
                  </a:cubicBezTo>
                  <a:lnTo>
                    <a:pt x="418" y="1433"/>
                  </a:lnTo>
                  <a:cubicBezTo>
                    <a:pt x="416" y="1434"/>
                    <a:pt x="413" y="1435"/>
                    <a:pt x="410" y="1435"/>
                  </a:cubicBezTo>
                  <a:cubicBezTo>
                    <a:pt x="402" y="1435"/>
                    <a:pt x="396" y="1432"/>
                    <a:pt x="395" y="1424"/>
                  </a:cubicBezTo>
                  <a:lnTo>
                    <a:pt x="395" y="1424"/>
                  </a:lnTo>
                  <a:cubicBezTo>
                    <a:pt x="390" y="1432"/>
                    <a:pt x="384" y="1436"/>
                    <a:pt x="374" y="1436"/>
                  </a:cubicBezTo>
                  <a:cubicBezTo>
                    <a:pt x="360" y="1436"/>
                    <a:pt x="351" y="1429"/>
                    <a:pt x="351" y="1412"/>
                  </a:cubicBezTo>
                  <a:cubicBezTo>
                    <a:pt x="351" y="1393"/>
                    <a:pt x="360" y="1389"/>
                    <a:pt x="371" y="1385"/>
                  </a:cubicBezTo>
                  <a:lnTo>
                    <a:pt x="385" y="1382"/>
                  </a:lnTo>
                  <a:cubicBezTo>
                    <a:pt x="391" y="1380"/>
                    <a:pt x="395" y="1378"/>
                    <a:pt x="395" y="1371"/>
                  </a:cubicBezTo>
                  <a:cubicBezTo>
                    <a:pt x="395" y="1363"/>
                    <a:pt x="392" y="1358"/>
                    <a:pt x="383" y="1358"/>
                  </a:cubicBezTo>
                  <a:cubicBezTo>
                    <a:pt x="372" y="1358"/>
                    <a:pt x="370" y="1366"/>
                    <a:pt x="370" y="1374"/>
                  </a:cubicBezTo>
                  <a:lnTo>
                    <a:pt x="354" y="1374"/>
                  </a:lnTo>
                  <a:cubicBezTo>
                    <a:pt x="354" y="1356"/>
                    <a:pt x="361" y="1346"/>
                    <a:pt x="384" y="1346"/>
                  </a:cubicBezTo>
                  <a:cubicBezTo>
                    <a:pt x="399" y="1346"/>
                    <a:pt x="411" y="1352"/>
                    <a:pt x="411" y="1367"/>
                  </a:cubicBezTo>
                  <a:lnTo>
                    <a:pt x="411" y="1416"/>
                  </a:lnTo>
                  <a:lnTo>
                    <a:pt x="411" y="1416"/>
                  </a:lnTo>
                  <a:close/>
                  <a:moveTo>
                    <a:pt x="304" y="1348"/>
                  </a:moveTo>
                  <a:lnTo>
                    <a:pt x="304" y="1348"/>
                  </a:lnTo>
                  <a:lnTo>
                    <a:pt x="316" y="1348"/>
                  </a:lnTo>
                  <a:lnTo>
                    <a:pt x="316" y="1324"/>
                  </a:lnTo>
                  <a:lnTo>
                    <a:pt x="333" y="1324"/>
                  </a:lnTo>
                  <a:lnTo>
                    <a:pt x="333" y="1348"/>
                  </a:lnTo>
                  <a:lnTo>
                    <a:pt x="347" y="1348"/>
                  </a:lnTo>
                  <a:lnTo>
                    <a:pt x="347" y="1361"/>
                  </a:lnTo>
                  <a:lnTo>
                    <a:pt x="333" y="1361"/>
                  </a:lnTo>
                  <a:lnTo>
                    <a:pt x="333" y="1412"/>
                  </a:lnTo>
                  <a:cubicBezTo>
                    <a:pt x="333" y="1419"/>
                    <a:pt x="335" y="1421"/>
                    <a:pt x="341" y="1421"/>
                  </a:cubicBezTo>
                  <a:cubicBezTo>
                    <a:pt x="343" y="1421"/>
                    <a:pt x="345" y="1421"/>
                    <a:pt x="347" y="1421"/>
                  </a:cubicBezTo>
                  <a:lnTo>
                    <a:pt x="347" y="1434"/>
                  </a:lnTo>
                  <a:cubicBezTo>
                    <a:pt x="343" y="1435"/>
                    <a:pt x="339" y="1435"/>
                    <a:pt x="333" y="1435"/>
                  </a:cubicBezTo>
                  <a:cubicBezTo>
                    <a:pt x="321" y="1435"/>
                    <a:pt x="316" y="1432"/>
                    <a:pt x="316" y="1414"/>
                  </a:cubicBezTo>
                  <a:lnTo>
                    <a:pt x="316" y="1361"/>
                  </a:lnTo>
                  <a:lnTo>
                    <a:pt x="304" y="1361"/>
                  </a:lnTo>
                  <a:lnTo>
                    <a:pt x="304" y="1348"/>
                  </a:lnTo>
                  <a:lnTo>
                    <a:pt x="304" y="1348"/>
                  </a:lnTo>
                  <a:close/>
                  <a:moveTo>
                    <a:pt x="247" y="1399"/>
                  </a:moveTo>
                  <a:lnTo>
                    <a:pt x="247" y="1399"/>
                  </a:lnTo>
                  <a:lnTo>
                    <a:pt x="247" y="1402"/>
                  </a:lnTo>
                  <a:cubicBezTo>
                    <a:pt x="247" y="1416"/>
                    <a:pt x="253" y="1423"/>
                    <a:pt x="266" y="1423"/>
                  </a:cubicBezTo>
                  <a:cubicBezTo>
                    <a:pt x="277" y="1423"/>
                    <a:pt x="283" y="1415"/>
                    <a:pt x="283" y="1406"/>
                  </a:cubicBezTo>
                  <a:cubicBezTo>
                    <a:pt x="283" y="1394"/>
                    <a:pt x="277" y="1389"/>
                    <a:pt x="267" y="1386"/>
                  </a:cubicBezTo>
                  <a:lnTo>
                    <a:pt x="254" y="1382"/>
                  </a:lnTo>
                  <a:cubicBezTo>
                    <a:pt x="238" y="1375"/>
                    <a:pt x="231" y="1367"/>
                    <a:pt x="231" y="1350"/>
                  </a:cubicBezTo>
                  <a:cubicBezTo>
                    <a:pt x="231" y="1330"/>
                    <a:pt x="245" y="1318"/>
                    <a:pt x="266" y="1318"/>
                  </a:cubicBezTo>
                  <a:cubicBezTo>
                    <a:pt x="295" y="1318"/>
                    <a:pt x="298" y="1336"/>
                    <a:pt x="298" y="1348"/>
                  </a:cubicBezTo>
                  <a:lnTo>
                    <a:pt x="298" y="1351"/>
                  </a:lnTo>
                  <a:lnTo>
                    <a:pt x="280" y="1351"/>
                  </a:lnTo>
                  <a:lnTo>
                    <a:pt x="280" y="1348"/>
                  </a:lnTo>
                  <a:cubicBezTo>
                    <a:pt x="280" y="1338"/>
                    <a:pt x="275" y="1332"/>
                    <a:pt x="264" y="1332"/>
                  </a:cubicBezTo>
                  <a:cubicBezTo>
                    <a:pt x="256" y="1332"/>
                    <a:pt x="249" y="1336"/>
                    <a:pt x="249" y="1348"/>
                  </a:cubicBezTo>
                  <a:cubicBezTo>
                    <a:pt x="249" y="1358"/>
                    <a:pt x="254" y="1363"/>
                    <a:pt x="266" y="1368"/>
                  </a:cubicBezTo>
                  <a:lnTo>
                    <a:pt x="278" y="1372"/>
                  </a:lnTo>
                  <a:cubicBezTo>
                    <a:pt x="294" y="1378"/>
                    <a:pt x="301" y="1387"/>
                    <a:pt x="301" y="1402"/>
                  </a:cubicBezTo>
                  <a:cubicBezTo>
                    <a:pt x="301" y="1426"/>
                    <a:pt x="287" y="1436"/>
                    <a:pt x="264" y="1436"/>
                  </a:cubicBezTo>
                  <a:cubicBezTo>
                    <a:pt x="235" y="1436"/>
                    <a:pt x="229" y="1418"/>
                    <a:pt x="229" y="1402"/>
                  </a:cubicBezTo>
                  <a:lnTo>
                    <a:pt x="229" y="1399"/>
                  </a:lnTo>
                  <a:lnTo>
                    <a:pt x="247" y="1399"/>
                  </a:lnTo>
                  <a:lnTo>
                    <a:pt x="247" y="1399"/>
                  </a:lnTo>
                  <a:close/>
                  <a:moveTo>
                    <a:pt x="404" y="8"/>
                  </a:moveTo>
                  <a:lnTo>
                    <a:pt x="404" y="8"/>
                  </a:lnTo>
                  <a:cubicBezTo>
                    <a:pt x="363" y="16"/>
                    <a:pt x="336" y="56"/>
                    <a:pt x="344" y="97"/>
                  </a:cubicBezTo>
                  <a:cubicBezTo>
                    <a:pt x="353" y="138"/>
                    <a:pt x="393" y="165"/>
                    <a:pt x="434" y="157"/>
                  </a:cubicBezTo>
                  <a:cubicBezTo>
                    <a:pt x="475" y="148"/>
                    <a:pt x="502" y="108"/>
                    <a:pt x="494" y="67"/>
                  </a:cubicBezTo>
                  <a:cubicBezTo>
                    <a:pt x="485" y="26"/>
                    <a:pt x="445" y="0"/>
                    <a:pt x="404" y="8"/>
                  </a:cubicBezTo>
                  <a:lnTo>
                    <a:pt x="404" y="8"/>
                  </a:lnTo>
                  <a:close/>
                  <a:moveTo>
                    <a:pt x="947" y="1117"/>
                  </a:moveTo>
                  <a:lnTo>
                    <a:pt x="947" y="1117"/>
                  </a:lnTo>
                  <a:lnTo>
                    <a:pt x="947" y="1117"/>
                  </a:lnTo>
                  <a:lnTo>
                    <a:pt x="1045" y="632"/>
                  </a:lnTo>
                  <a:cubicBezTo>
                    <a:pt x="1045" y="631"/>
                    <a:pt x="1045" y="631"/>
                    <a:pt x="1045" y="630"/>
                  </a:cubicBezTo>
                  <a:cubicBezTo>
                    <a:pt x="1059" y="567"/>
                    <a:pt x="1121" y="516"/>
                    <a:pt x="1184" y="516"/>
                  </a:cubicBezTo>
                  <a:lnTo>
                    <a:pt x="1207" y="516"/>
                  </a:lnTo>
                  <a:cubicBezTo>
                    <a:pt x="1271" y="516"/>
                    <a:pt x="1313" y="568"/>
                    <a:pt x="1300" y="632"/>
                  </a:cubicBezTo>
                  <a:lnTo>
                    <a:pt x="1202" y="1117"/>
                  </a:lnTo>
                  <a:lnTo>
                    <a:pt x="1342" y="1117"/>
                  </a:lnTo>
                  <a:lnTo>
                    <a:pt x="1439" y="632"/>
                  </a:lnTo>
                  <a:cubicBezTo>
                    <a:pt x="1468" y="491"/>
                    <a:pt x="1376" y="376"/>
                    <a:pt x="1235" y="376"/>
                  </a:cubicBezTo>
                  <a:lnTo>
                    <a:pt x="1212" y="376"/>
                  </a:lnTo>
                  <a:cubicBezTo>
                    <a:pt x="1139" y="376"/>
                    <a:pt x="1067" y="407"/>
                    <a:pt x="1010" y="457"/>
                  </a:cubicBezTo>
                  <a:cubicBezTo>
                    <a:pt x="973" y="407"/>
                    <a:pt x="913" y="376"/>
                    <a:pt x="840" y="376"/>
                  </a:cubicBezTo>
                  <a:lnTo>
                    <a:pt x="818" y="376"/>
                  </a:lnTo>
                  <a:cubicBezTo>
                    <a:pt x="676" y="376"/>
                    <a:pt x="538" y="491"/>
                    <a:pt x="510" y="632"/>
                  </a:cubicBezTo>
                  <a:lnTo>
                    <a:pt x="412" y="1117"/>
                  </a:lnTo>
                  <a:lnTo>
                    <a:pt x="552" y="1117"/>
                  </a:lnTo>
                  <a:lnTo>
                    <a:pt x="650" y="632"/>
                  </a:lnTo>
                  <a:cubicBezTo>
                    <a:pt x="663" y="568"/>
                    <a:pt x="725" y="516"/>
                    <a:pt x="790" y="516"/>
                  </a:cubicBezTo>
                  <a:lnTo>
                    <a:pt x="812" y="516"/>
                  </a:lnTo>
                  <a:cubicBezTo>
                    <a:pt x="876" y="516"/>
                    <a:pt x="917" y="567"/>
                    <a:pt x="905" y="630"/>
                  </a:cubicBezTo>
                  <a:cubicBezTo>
                    <a:pt x="905" y="631"/>
                    <a:pt x="905" y="631"/>
                    <a:pt x="905" y="632"/>
                  </a:cubicBezTo>
                  <a:lnTo>
                    <a:pt x="807" y="1117"/>
                  </a:lnTo>
                  <a:lnTo>
                    <a:pt x="947" y="1117"/>
                  </a:lnTo>
                  <a:lnTo>
                    <a:pt x="947" y="1117"/>
                  </a:lnTo>
                  <a:close/>
                  <a:moveTo>
                    <a:pt x="281" y="388"/>
                  </a:moveTo>
                  <a:lnTo>
                    <a:pt x="281" y="388"/>
                  </a:lnTo>
                  <a:lnTo>
                    <a:pt x="153" y="1067"/>
                  </a:lnTo>
                  <a:cubicBezTo>
                    <a:pt x="138" y="1142"/>
                    <a:pt x="118" y="1155"/>
                    <a:pt x="78" y="1155"/>
                  </a:cubicBezTo>
                  <a:cubicBezTo>
                    <a:pt x="61" y="1155"/>
                    <a:pt x="47" y="1155"/>
                    <a:pt x="31" y="1153"/>
                  </a:cubicBezTo>
                  <a:lnTo>
                    <a:pt x="22" y="1151"/>
                  </a:lnTo>
                  <a:lnTo>
                    <a:pt x="0" y="1268"/>
                  </a:lnTo>
                  <a:lnTo>
                    <a:pt x="6" y="1269"/>
                  </a:lnTo>
                  <a:cubicBezTo>
                    <a:pt x="25" y="1273"/>
                    <a:pt x="45" y="1275"/>
                    <a:pt x="68" y="1275"/>
                  </a:cubicBezTo>
                  <a:cubicBezTo>
                    <a:pt x="184" y="1275"/>
                    <a:pt x="261" y="1208"/>
                    <a:pt x="284" y="1086"/>
                  </a:cubicBezTo>
                  <a:lnTo>
                    <a:pt x="417" y="388"/>
                  </a:lnTo>
                  <a:lnTo>
                    <a:pt x="281" y="388"/>
                  </a:lnTo>
                  <a:lnTo>
                    <a:pt x="281" y="388"/>
                  </a:lnTo>
                  <a:close/>
                  <a:moveTo>
                    <a:pt x="1758" y="1011"/>
                  </a:moveTo>
                  <a:lnTo>
                    <a:pt x="1758" y="1011"/>
                  </a:lnTo>
                  <a:cubicBezTo>
                    <a:pt x="1944" y="1011"/>
                    <a:pt x="2001" y="826"/>
                    <a:pt x="2017" y="746"/>
                  </a:cubicBezTo>
                  <a:cubicBezTo>
                    <a:pt x="2042" y="621"/>
                    <a:pt x="2001" y="494"/>
                    <a:pt x="1853" y="494"/>
                  </a:cubicBezTo>
                  <a:cubicBezTo>
                    <a:pt x="1698" y="494"/>
                    <a:pt x="1617" y="627"/>
                    <a:pt x="1592" y="752"/>
                  </a:cubicBezTo>
                  <a:cubicBezTo>
                    <a:pt x="1580" y="812"/>
                    <a:pt x="1557" y="1011"/>
                    <a:pt x="1758" y="1011"/>
                  </a:cubicBezTo>
                  <a:lnTo>
                    <a:pt x="1758" y="1011"/>
                  </a:lnTo>
                  <a:close/>
                  <a:moveTo>
                    <a:pt x="2157" y="754"/>
                  </a:moveTo>
                  <a:lnTo>
                    <a:pt x="2157" y="754"/>
                  </a:lnTo>
                  <a:cubicBezTo>
                    <a:pt x="2112" y="983"/>
                    <a:pt x="1951" y="1131"/>
                    <a:pt x="1747" y="1131"/>
                  </a:cubicBezTo>
                  <a:cubicBezTo>
                    <a:pt x="1673" y="1131"/>
                    <a:pt x="1583" y="1104"/>
                    <a:pt x="1541" y="1033"/>
                  </a:cubicBezTo>
                  <a:cubicBezTo>
                    <a:pt x="1536" y="1061"/>
                    <a:pt x="1510" y="1200"/>
                    <a:pt x="1497" y="1270"/>
                  </a:cubicBezTo>
                  <a:lnTo>
                    <a:pt x="1362" y="1270"/>
                  </a:lnTo>
                  <a:lnTo>
                    <a:pt x="1533" y="390"/>
                  </a:lnTo>
                  <a:lnTo>
                    <a:pt x="1668" y="390"/>
                  </a:lnTo>
                  <a:cubicBezTo>
                    <a:pt x="1668" y="390"/>
                    <a:pt x="1658" y="441"/>
                    <a:pt x="1652" y="469"/>
                  </a:cubicBezTo>
                  <a:cubicBezTo>
                    <a:pt x="1706" y="408"/>
                    <a:pt x="1792" y="374"/>
                    <a:pt x="1894" y="374"/>
                  </a:cubicBezTo>
                  <a:cubicBezTo>
                    <a:pt x="2099" y="374"/>
                    <a:pt x="2203" y="523"/>
                    <a:pt x="2157" y="75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78379046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ue_Section Header">
    <p:bg>
      <p:bgPr>
        <a:gradFill>
          <a:gsLst>
            <a:gs pos="0">
              <a:srgbClr val="1D73BA">
                <a:lumMod val="55000"/>
                <a:lumOff val="45000"/>
              </a:srgbClr>
            </a:gs>
            <a:gs pos="100000">
              <a:srgbClr val="1D73BA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7C49BDFD-C5A6-F247-86DA-C83D46AD927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lum bright="70000" contrast="-70000"/>
            <a:alphaModFix amt="10000"/>
          </a:blip>
          <a:srcRect t="1" r="13180" b="4107"/>
          <a:stretch/>
        </p:blipFill>
        <p:spPr>
          <a:xfrm>
            <a:off x="5956663" y="1657883"/>
            <a:ext cx="3187337" cy="35574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800894"/>
            <a:ext cx="9144000" cy="584775"/>
          </a:xfrm>
        </p:spPr>
        <p:txBody>
          <a:bodyPr anchor="b" anchorCtr="0">
            <a:spAutoFit/>
          </a:bodyPr>
          <a:lstStyle>
            <a:lvl1pPr algn="ctr">
              <a:defRPr sz="32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383824"/>
            <a:ext cx="9144000" cy="353943"/>
          </a:xfrm>
        </p:spPr>
        <p:txBody>
          <a:bodyPr anchor="t">
            <a:spAutoFit/>
          </a:bodyPr>
          <a:lstStyle>
            <a:lvl1pPr marL="0" indent="-182880" algn="ctr">
              <a:lnSpc>
                <a:spcPct val="85000"/>
              </a:lnSpc>
              <a:buFont typeface="Arial" pitchFamily="34" charset="0"/>
              <a:buNone/>
              <a:defRPr sz="2000" b="0" i="0" cap="none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4976208B-6111-490B-8CEC-FFB249DB2100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B0E0B5B-D8BF-0749-894E-3B7794EEADDD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008354" y="4313047"/>
            <a:ext cx="842999" cy="563581"/>
            <a:chOff x="6029325" y="3268663"/>
            <a:chExt cx="1690688" cy="1130299"/>
          </a:xfrm>
          <a:solidFill>
            <a:srgbClr val="FFFFFF"/>
          </a:solidFill>
        </p:grpSpPr>
        <p:sp>
          <p:nvSpPr>
            <p:cNvPr id="16" name="Freeform 19">
              <a:extLst>
                <a:ext uri="{FF2B5EF4-FFF2-40B4-BE49-F238E27FC236}">
                  <a16:creationId xmlns:a16="http://schemas.microsoft.com/office/drawing/2014/main" id="{C6B8C37C-AB1F-8E46-B5AC-0ABF8AB0DD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02363" y="3302000"/>
              <a:ext cx="1468438" cy="1074737"/>
            </a:xfrm>
            <a:custGeom>
              <a:avLst/>
              <a:gdLst>
                <a:gd name="T0" fmla="*/ 1912 w 1912"/>
                <a:gd name="T1" fmla="*/ 1391 h 1393"/>
                <a:gd name="T2" fmla="*/ 1894 w 1912"/>
                <a:gd name="T3" fmla="*/ 1391 h 1393"/>
                <a:gd name="T4" fmla="*/ 1814 w 1912"/>
                <a:gd name="T5" fmla="*/ 1359 h 1393"/>
                <a:gd name="T6" fmla="*/ 1863 w 1912"/>
                <a:gd name="T7" fmla="*/ 1329 h 1393"/>
                <a:gd name="T8" fmla="*/ 1849 w 1912"/>
                <a:gd name="T9" fmla="*/ 1289 h 1393"/>
                <a:gd name="T10" fmla="*/ 1883 w 1912"/>
                <a:gd name="T11" fmla="*/ 1308 h 1393"/>
                <a:gd name="T12" fmla="*/ 1815 w 1912"/>
                <a:gd name="T13" fmla="*/ 1307 h 1393"/>
                <a:gd name="T14" fmla="*/ 1868 w 1912"/>
                <a:gd name="T15" fmla="*/ 1363 h 1393"/>
                <a:gd name="T16" fmla="*/ 1832 w 1912"/>
                <a:gd name="T17" fmla="*/ 1356 h 1393"/>
                <a:gd name="T18" fmla="*/ 1757 w 1912"/>
                <a:gd name="T19" fmla="*/ 1349 h 1393"/>
                <a:gd name="T20" fmla="*/ 1771 w 1912"/>
                <a:gd name="T21" fmla="*/ 1293 h 1393"/>
                <a:gd name="T22" fmla="*/ 1757 w 1912"/>
                <a:gd name="T23" fmla="*/ 1349 h 1393"/>
                <a:gd name="T24" fmla="*/ 1746 w 1912"/>
                <a:gd name="T25" fmla="*/ 1391 h 1393"/>
                <a:gd name="T26" fmla="*/ 1794 w 1912"/>
                <a:gd name="T27" fmla="*/ 1391 h 1393"/>
                <a:gd name="T28" fmla="*/ 1760 w 1912"/>
                <a:gd name="T29" fmla="*/ 1277 h 1393"/>
                <a:gd name="T30" fmla="*/ 1654 w 1912"/>
                <a:gd name="T31" fmla="*/ 1356 h 1393"/>
                <a:gd name="T32" fmla="*/ 1688 w 1912"/>
                <a:gd name="T33" fmla="*/ 1393 h 1393"/>
                <a:gd name="T34" fmla="*/ 1691 w 1912"/>
                <a:gd name="T35" fmla="*/ 1325 h 1393"/>
                <a:gd name="T36" fmla="*/ 1705 w 1912"/>
                <a:gd name="T37" fmla="*/ 1305 h 1393"/>
                <a:gd name="T38" fmla="*/ 1723 w 1912"/>
                <a:gd name="T39" fmla="*/ 1305 h 1393"/>
                <a:gd name="T40" fmla="*/ 1679 w 1912"/>
                <a:gd name="T41" fmla="*/ 1339 h 1393"/>
                <a:gd name="T42" fmla="*/ 1691 w 1912"/>
                <a:gd name="T43" fmla="*/ 1380 h 1393"/>
                <a:gd name="T44" fmla="*/ 1654 w 1912"/>
                <a:gd name="T45" fmla="*/ 1356 h 1393"/>
                <a:gd name="T46" fmla="*/ 1511 w 1912"/>
                <a:gd name="T47" fmla="*/ 1391 h 1393"/>
                <a:gd name="T48" fmla="*/ 1541 w 1912"/>
                <a:gd name="T49" fmla="*/ 1317 h 1393"/>
                <a:gd name="T50" fmla="*/ 1569 w 1912"/>
                <a:gd name="T51" fmla="*/ 1391 h 1393"/>
                <a:gd name="T52" fmla="*/ 1593 w 1912"/>
                <a:gd name="T53" fmla="*/ 1332 h 1393"/>
                <a:gd name="T54" fmla="*/ 1610 w 1912"/>
                <a:gd name="T55" fmla="*/ 1326 h 1393"/>
                <a:gd name="T56" fmla="*/ 1548 w 1912"/>
                <a:gd name="T57" fmla="*/ 1303 h 1393"/>
                <a:gd name="T58" fmla="*/ 1527 w 1912"/>
                <a:gd name="T59" fmla="*/ 1305 h 1393"/>
                <a:gd name="T60" fmla="*/ 1511 w 1912"/>
                <a:gd name="T61" fmla="*/ 1391 h 1393"/>
                <a:gd name="T62" fmla="*/ 1470 w 1912"/>
                <a:gd name="T63" fmla="*/ 1316 h 1393"/>
                <a:gd name="T64" fmla="*/ 1456 w 1912"/>
                <a:gd name="T65" fmla="*/ 1348 h 1393"/>
                <a:gd name="T66" fmla="*/ 1439 w 1912"/>
                <a:gd name="T67" fmla="*/ 1348 h 1393"/>
                <a:gd name="T68" fmla="*/ 1470 w 1912"/>
                <a:gd name="T69" fmla="*/ 1303 h 1393"/>
                <a:gd name="T70" fmla="*/ 1394 w 1912"/>
                <a:gd name="T71" fmla="*/ 1391 h 1393"/>
                <a:gd name="T72" fmla="*/ 1412 w 1912"/>
                <a:gd name="T73" fmla="*/ 1340 h 1393"/>
                <a:gd name="T74" fmla="*/ 1436 w 1912"/>
                <a:gd name="T75" fmla="*/ 1304 h 1393"/>
                <a:gd name="T76" fmla="*/ 1412 w 1912"/>
                <a:gd name="T77" fmla="*/ 1319 h 1393"/>
                <a:gd name="T78" fmla="*/ 1394 w 1912"/>
                <a:gd name="T79" fmla="*/ 1391 h 1393"/>
                <a:gd name="T80" fmla="*/ 1326 w 1912"/>
                <a:gd name="T81" fmla="*/ 1391 h 1393"/>
                <a:gd name="T82" fmla="*/ 1384 w 1912"/>
                <a:gd name="T83" fmla="*/ 1340 h 1393"/>
                <a:gd name="T84" fmla="*/ 1344 w 1912"/>
                <a:gd name="T85" fmla="*/ 1293 h 1393"/>
                <a:gd name="T86" fmla="*/ 1326 w 1912"/>
                <a:gd name="T87" fmla="*/ 1277 h 1393"/>
                <a:gd name="T88" fmla="*/ 630 w 1912"/>
                <a:gd name="T89" fmla="*/ 244 h 1393"/>
                <a:gd name="T90" fmla="*/ 626 w 1912"/>
                <a:gd name="T91" fmla="*/ 246 h 1393"/>
                <a:gd name="T92" fmla="*/ 360 w 1912"/>
                <a:gd name="T93" fmla="*/ 323 h 1393"/>
                <a:gd name="T94" fmla="*/ 246 w 1912"/>
                <a:gd name="T95" fmla="*/ 600 h 1393"/>
                <a:gd name="T96" fmla="*/ 236 w 1912"/>
                <a:gd name="T97" fmla="*/ 597 h 1393"/>
                <a:gd name="T98" fmla="*/ 4 w 1912"/>
                <a:gd name="T99" fmla="*/ 211 h 1393"/>
                <a:gd name="T100" fmla="*/ 1 w 1912"/>
                <a:gd name="T101" fmla="*/ 203 h 1393"/>
                <a:gd name="T102" fmla="*/ 8 w 1912"/>
                <a:gd name="T103" fmla="*/ 201 h 1393"/>
                <a:gd name="T104" fmla="*/ 392 w 1912"/>
                <a:gd name="T105" fmla="*/ 5 h 1393"/>
                <a:gd name="T106" fmla="*/ 395 w 1912"/>
                <a:gd name="T107" fmla="*/ 2 h 1393"/>
                <a:gd name="T108" fmla="*/ 405 w 1912"/>
                <a:gd name="T109" fmla="*/ 7 h 1393"/>
                <a:gd name="T110" fmla="*/ 628 w 1912"/>
                <a:gd name="T111" fmla="*/ 232 h 1393"/>
                <a:gd name="T112" fmla="*/ 630 w 1912"/>
                <a:gd name="T113" fmla="*/ 244 h 1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12" h="1393">
                  <a:moveTo>
                    <a:pt x="1894" y="1391"/>
                  </a:moveTo>
                  <a:lnTo>
                    <a:pt x="1894" y="1391"/>
                  </a:lnTo>
                  <a:lnTo>
                    <a:pt x="1912" y="1391"/>
                  </a:lnTo>
                  <a:lnTo>
                    <a:pt x="1912" y="1370"/>
                  </a:lnTo>
                  <a:lnTo>
                    <a:pt x="1894" y="1370"/>
                  </a:lnTo>
                  <a:lnTo>
                    <a:pt x="1894" y="1391"/>
                  </a:lnTo>
                  <a:close/>
                  <a:moveTo>
                    <a:pt x="1814" y="1356"/>
                  </a:moveTo>
                  <a:lnTo>
                    <a:pt x="1814" y="1356"/>
                  </a:lnTo>
                  <a:lnTo>
                    <a:pt x="1814" y="1359"/>
                  </a:lnTo>
                  <a:cubicBezTo>
                    <a:pt x="1814" y="1375"/>
                    <a:pt x="1820" y="1393"/>
                    <a:pt x="1848" y="1393"/>
                  </a:cubicBezTo>
                  <a:cubicBezTo>
                    <a:pt x="1871" y="1393"/>
                    <a:pt x="1886" y="1383"/>
                    <a:pt x="1886" y="1359"/>
                  </a:cubicBezTo>
                  <a:cubicBezTo>
                    <a:pt x="1886" y="1344"/>
                    <a:pt x="1879" y="1335"/>
                    <a:pt x="1863" y="1329"/>
                  </a:cubicBezTo>
                  <a:lnTo>
                    <a:pt x="1850" y="1325"/>
                  </a:lnTo>
                  <a:cubicBezTo>
                    <a:pt x="1838" y="1320"/>
                    <a:pt x="1833" y="1315"/>
                    <a:pt x="1833" y="1305"/>
                  </a:cubicBezTo>
                  <a:cubicBezTo>
                    <a:pt x="1833" y="1293"/>
                    <a:pt x="1841" y="1289"/>
                    <a:pt x="1849" y="1289"/>
                  </a:cubicBezTo>
                  <a:cubicBezTo>
                    <a:pt x="1860" y="1289"/>
                    <a:pt x="1865" y="1295"/>
                    <a:pt x="1865" y="1305"/>
                  </a:cubicBezTo>
                  <a:lnTo>
                    <a:pt x="1865" y="1308"/>
                  </a:lnTo>
                  <a:lnTo>
                    <a:pt x="1883" y="1308"/>
                  </a:lnTo>
                  <a:lnTo>
                    <a:pt x="1883" y="1305"/>
                  </a:lnTo>
                  <a:cubicBezTo>
                    <a:pt x="1883" y="1293"/>
                    <a:pt x="1880" y="1275"/>
                    <a:pt x="1851" y="1275"/>
                  </a:cubicBezTo>
                  <a:cubicBezTo>
                    <a:pt x="1829" y="1275"/>
                    <a:pt x="1815" y="1287"/>
                    <a:pt x="1815" y="1307"/>
                  </a:cubicBezTo>
                  <a:cubicBezTo>
                    <a:pt x="1815" y="1324"/>
                    <a:pt x="1822" y="1332"/>
                    <a:pt x="1839" y="1339"/>
                  </a:cubicBezTo>
                  <a:lnTo>
                    <a:pt x="1851" y="1343"/>
                  </a:lnTo>
                  <a:cubicBezTo>
                    <a:pt x="1862" y="1346"/>
                    <a:pt x="1868" y="1351"/>
                    <a:pt x="1868" y="1363"/>
                  </a:cubicBezTo>
                  <a:cubicBezTo>
                    <a:pt x="1868" y="1372"/>
                    <a:pt x="1862" y="1380"/>
                    <a:pt x="1850" y="1380"/>
                  </a:cubicBezTo>
                  <a:cubicBezTo>
                    <a:pt x="1838" y="1380"/>
                    <a:pt x="1832" y="1373"/>
                    <a:pt x="1832" y="1359"/>
                  </a:cubicBezTo>
                  <a:lnTo>
                    <a:pt x="1832" y="1356"/>
                  </a:lnTo>
                  <a:lnTo>
                    <a:pt x="1814" y="1356"/>
                  </a:lnTo>
                  <a:lnTo>
                    <a:pt x="1814" y="1356"/>
                  </a:lnTo>
                  <a:close/>
                  <a:moveTo>
                    <a:pt x="1757" y="1349"/>
                  </a:moveTo>
                  <a:lnTo>
                    <a:pt x="1757" y="1349"/>
                  </a:lnTo>
                  <a:lnTo>
                    <a:pt x="1770" y="1293"/>
                  </a:lnTo>
                  <a:lnTo>
                    <a:pt x="1771" y="1293"/>
                  </a:lnTo>
                  <a:lnTo>
                    <a:pt x="1784" y="1349"/>
                  </a:lnTo>
                  <a:lnTo>
                    <a:pt x="1757" y="1349"/>
                  </a:lnTo>
                  <a:lnTo>
                    <a:pt x="1757" y="1349"/>
                  </a:lnTo>
                  <a:close/>
                  <a:moveTo>
                    <a:pt x="1727" y="1391"/>
                  </a:moveTo>
                  <a:lnTo>
                    <a:pt x="1727" y="1391"/>
                  </a:lnTo>
                  <a:lnTo>
                    <a:pt x="1746" y="1391"/>
                  </a:lnTo>
                  <a:lnTo>
                    <a:pt x="1754" y="1363"/>
                  </a:lnTo>
                  <a:lnTo>
                    <a:pt x="1787" y="1363"/>
                  </a:lnTo>
                  <a:lnTo>
                    <a:pt x="1794" y="1391"/>
                  </a:lnTo>
                  <a:lnTo>
                    <a:pt x="1813" y="1391"/>
                  </a:lnTo>
                  <a:lnTo>
                    <a:pt x="1783" y="1277"/>
                  </a:lnTo>
                  <a:lnTo>
                    <a:pt x="1760" y="1277"/>
                  </a:lnTo>
                  <a:lnTo>
                    <a:pt x="1727" y="1391"/>
                  </a:lnTo>
                  <a:lnTo>
                    <a:pt x="1727" y="1391"/>
                  </a:lnTo>
                  <a:close/>
                  <a:moveTo>
                    <a:pt x="1654" y="1356"/>
                  </a:moveTo>
                  <a:lnTo>
                    <a:pt x="1654" y="1356"/>
                  </a:lnTo>
                  <a:lnTo>
                    <a:pt x="1654" y="1359"/>
                  </a:lnTo>
                  <a:cubicBezTo>
                    <a:pt x="1654" y="1375"/>
                    <a:pt x="1660" y="1393"/>
                    <a:pt x="1688" y="1393"/>
                  </a:cubicBezTo>
                  <a:cubicBezTo>
                    <a:pt x="1711" y="1393"/>
                    <a:pt x="1726" y="1383"/>
                    <a:pt x="1726" y="1359"/>
                  </a:cubicBezTo>
                  <a:cubicBezTo>
                    <a:pt x="1726" y="1344"/>
                    <a:pt x="1719" y="1335"/>
                    <a:pt x="1703" y="1329"/>
                  </a:cubicBezTo>
                  <a:lnTo>
                    <a:pt x="1691" y="1325"/>
                  </a:lnTo>
                  <a:cubicBezTo>
                    <a:pt x="1679" y="1320"/>
                    <a:pt x="1674" y="1315"/>
                    <a:pt x="1674" y="1305"/>
                  </a:cubicBezTo>
                  <a:cubicBezTo>
                    <a:pt x="1674" y="1293"/>
                    <a:pt x="1681" y="1289"/>
                    <a:pt x="1689" y="1289"/>
                  </a:cubicBezTo>
                  <a:cubicBezTo>
                    <a:pt x="1700" y="1289"/>
                    <a:pt x="1705" y="1295"/>
                    <a:pt x="1705" y="1305"/>
                  </a:cubicBezTo>
                  <a:lnTo>
                    <a:pt x="1705" y="1308"/>
                  </a:lnTo>
                  <a:lnTo>
                    <a:pt x="1723" y="1308"/>
                  </a:lnTo>
                  <a:lnTo>
                    <a:pt x="1723" y="1305"/>
                  </a:lnTo>
                  <a:cubicBezTo>
                    <a:pt x="1723" y="1293"/>
                    <a:pt x="1720" y="1275"/>
                    <a:pt x="1691" y="1275"/>
                  </a:cubicBezTo>
                  <a:cubicBezTo>
                    <a:pt x="1670" y="1275"/>
                    <a:pt x="1656" y="1287"/>
                    <a:pt x="1656" y="1307"/>
                  </a:cubicBezTo>
                  <a:cubicBezTo>
                    <a:pt x="1656" y="1324"/>
                    <a:pt x="1663" y="1332"/>
                    <a:pt x="1679" y="1339"/>
                  </a:cubicBezTo>
                  <a:lnTo>
                    <a:pt x="1692" y="1343"/>
                  </a:lnTo>
                  <a:cubicBezTo>
                    <a:pt x="1702" y="1346"/>
                    <a:pt x="1708" y="1351"/>
                    <a:pt x="1708" y="1363"/>
                  </a:cubicBezTo>
                  <a:cubicBezTo>
                    <a:pt x="1708" y="1372"/>
                    <a:pt x="1702" y="1380"/>
                    <a:pt x="1691" y="1380"/>
                  </a:cubicBezTo>
                  <a:cubicBezTo>
                    <a:pt x="1678" y="1380"/>
                    <a:pt x="1672" y="1373"/>
                    <a:pt x="1672" y="1359"/>
                  </a:cubicBezTo>
                  <a:lnTo>
                    <a:pt x="1672" y="1356"/>
                  </a:lnTo>
                  <a:lnTo>
                    <a:pt x="1654" y="1356"/>
                  </a:lnTo>
                  <a:lnTo>
                    <a:pt x="1654" y="1356"/>
                  </a:lnTo>
                  <a:close/>
                  <a:moveTo>
                    <a:pt x="1511" y="1391"/>
                  </a:moveTo>
                  <a:lnTo>
                    <a:pt x="1511" y="1391"/>
                  </a:lnTo>
                  <a:lnTo>
                    <a:pt x="1528" y="1391"/>
                  </a:lnTo>
                  <a:lnTo>
                    <a:pt x="1528" y="1334"/>
                  </a:lnTo>
                  <a:cubicBezTo>
                    <a:pt x="1528" y="1322"/>
                    <a:pt x="1535" y="1317"/>
                    <a:pt x="1541" y="1317"/>
                  </a:cubicBezTo>
                  <a:cubicBezTo>
                    <a:pt x="1549" y="1317"/>
                    <a:pt x="1552" y="1321"/>
                    <a:pt x="1552" y="1332"/>
                  </a:cubicBezTo>
                  <a:lnTo>
                    <a:pt x="1552" y="1391"/>
                  </a:lnTo>
                  <a:lnTo>
                    <a:pt x="1569" y="1391"/>
                  </a:lnTo>
                  <a:lnTo>
                    <a:pt x="1569" y="1334"/>
                  </a:lnTo>
                  <a:cubicBezTo>
                    <a:pt x="1569" y="1322"/>
                    <a:pt x="1576" y="1317"/>
                    <a:pt x="1583" y="1317"/>
                  </a:cubicBezTo>
                  <a:cubicBezTo>
                    <a:pt x="1590" y="1317"/>
                    <a:pt x="1593" y="1321"/>
                    <a:pt x="1593" y="1332"/>
                  </a:cubicBezTo>
                  <a:lnTo>
                    <a:pt x="1593" y="1391"/>
                  </a:lnTo>
                  <a:lnTo>
                    <a:pt x="1610" y="1391"/>
                  </a:lnTo>
                  <a:lnTo>
                    <a:pt x="1610" y="1326"/>
                  </a:lnTo>
                  <a:cubicBezTo>
                    <a:pt x="1610" y="1309"/>
                    <a:pt x="1602" y="1303"/>
                    <a:pt x="1590" y="1303"/>
                  </a:cubicBezTo>
                  <a:cubicBezTo>
                    <a:pt x="1579" y="1303"/>
                    <a:pt x="1573" y="1308"/>
                    <a:pt x="1568" y="1316"/>
                  </a:cubicBezTo>
                  <a:cubicBezTo>
                    <a:pt x="1565" y="1309"/>
                    <a:pt x="1560" y="1303"/>
                    <a:pt x="1548" y="1303"/>
                  </a:cubicBezTo>
                  <a:cubicBezTo>
                    <a:pt x="1540" y="1303"/>
                    <a:pt x="1532" y="1308"/>
                    <a:pt x="1527" y="1315"/>
                  </a:cubicBezTo>
                  <a:lnTo>
                    <a:pt x="1527" y="1315"/>
                  </a:lnTo>
                  <a:lnTo>
                    <a:pt x="1527" y="1305"/>
                  </a:lnTo>
                  <a:lnTo>
                    <a:pt x="1511" y="1305"/>
                  </a:lnTo>
                  <a:lnTo>
                    <a:pt x="1511" y="1391"/>
                  </a:lnTo>
                  <a:lnTo>
                    <a:pt x="1511" y="1391"/>
                  </a:lnTo>
                  <a:close/>
                  <a:moveTo>
                    <a:pt x="1456" y="1348"/>
                  </a:moveTo>
                  <a:lnTo>
                    <a:pt x="1456" y="1348"/>
                  </a:lnTo>
                  <a:cubicBezTo>
                    <a:pt x="1456" y="1329"/>
                    <a:pt x="1458" y="1316"/>
                    <a:pt x="1470" y="1316"/>
                  </a:cubicBezTo>
                  <a:cubicBezTo>
                    <a:pt x="1483" y="1316"/>
                    <a:pt x="1485" y="1329"/>
                    <a:pt x="1485" y="1348"/>
                  </a:cubicBezTo>
                  <a:cubicBezTo>
                    <a:pt x="1485" y="1370"/>
                    <a:pt x="1483" y="1381"/>
                    <a:pt x="1470" y="1381"/>
                  </a:cubicBezTo>
                  <a:cubicBezTo>
                    <a:pt x="1458" y="1381"/>
                    <a:pt x="1456" y="1370"/>
                    <a:pt x="1456" y="1348"/>
                  </a:cubicBezTo>
                  <a:lnTo>
                    <a:pt x="1456" y="1348"/>
                  </a:lnTo>
                  <a:close/>
                  <a:moveTo>
                    <a:pt x="1439" y="1348"/>
                  </a:moveTo>
                  <a:lnTo>
                    <a:pt x="1439" y="1348"/>
                  </a:lnTo>
                  <a:cubicBezTo>
                    <a:pt x="1439" y="1375"/>
                    <a:pt x="1447" y="1393"/>
                    <a:pt x="1470" y="1393"/>
                  </a:cubicBezTo>
                  <a:cubicBezTo>
                    <a:pt x="1494" y="1393"/>
                    <a:pt x="1502" y="1375"/>
                    <a:pt x="1502" y="1348"/>
                  </a:cubicBezTo>
                  <a:cubicBezTo>
                    <a:pt x="1502" y="1322"/>
                    <a:pt x="1495" y="1303"/>
                    <a:pt x="1470" y="1303"/>
                  </a:cubicBezTo>
                  <a:cubicBezTo>
                    <a:pt x="1446" y="1303"/>
                    <a:pt x="1439" y="1322"/>
                    <a:pt x="1439" y="1348"/>
                  </a:cubicBezTo>
                  <a:lnTo>
                    <a:pt x="1439" y="1348"/>
                  </a:lnTo>
                  <a:close/>
                  <a:moveTo>
                    <a:pt x="1394" y="1391"/>
                  </a:moveTo>
                  <a:lnTo>
                    <a:pt x="1394" y="1391"/>
                  </a:lnTo>
                  <a:lnTo>
                    <a:pt x="1412" y="1391"/>
                  </a:lnTo>
                  <a:lnTo>
                    <a:pt x="1412" y="1340"/>
                  </a:lnTo>
                  <a:cubicBezTo>
                    <a:pt x="1412" y="1324"/>
                    <a:pt x="1421" y="1320"/>
                    <a:pt x="1429" y="1320"/>
                  </a:cubicBezTo>
                  <a:cubicBezTo>
                    <a:pt x="1432" y="1320"/>
                    <a:pt x="1435" y="1321"/>
                    <a:pt x="1436" y="1321"/>
                  </a:cubicBezTo>
                  <a:lnTo>
                    <a:pt x="1436" y="1304"/>
                  </a:lnTo>
                  <a:cubicBezTo>
                    <a:pt x="1435" y="1304"/>
                    <a:pt x="1434" y="1303"/>
                    <a:pt x="1432" y="1303"/>
                  </a:cubicBezTo>
                  <a:cubicBezTo>
                    <a:pt x="1422" y="1303"/>
                    <a:pt x="1416" y="1309"/>
                    <a:pt x="1412" y="1319"/>
                  </a:cubicBezTo>
                  <a:lnTo>
                    <a:pt x="1412" y="1319"/>
                  </a:lnTo>
                  <a:lnTo>
                    <a:pt x="1412" y="1305"/>
                  </a:lnTo>
                  <a:lnTo>
                    <a:pt x="1394" y="1305"/>
                  </a:lnTo>
                  <a:lnTo>
                    <a:pt x="1394" y="1391"/>
                  </a:lnTo>
                  <a:lnTo>
                    <a:pt x="1394" y="1391"/>
                  </a:lnTo>
                  <a:close/>
                  <a:moveTo>
                    <a:pt x="1326" y="1391"/>
                  </a:moveTo>
                  <a:lnTo>
                    <a:pt x="1326" y="1391"/>
                  </a:lnTo>
                  <a:lnTo>
                    <a:pt x="1344" y="1391"/>
                  </a:lnTo>
                  <a:lnTo>
                    <a:pt x="1344" y="1340"/>
                  </a:lnTo>
                  <a:lnTo>
                    <a:pt x="1384" y="1340"/>
                  </a:lnTo>
                  <a:lnTo>
                    <a:pt x="1384" y="1324"/>
                  </a:lnTo>
                  <a:lnTo>
                    <a:pt x="1344" y="1324"/>
                  </a:lnTo>
                  <a:lnTo>
                    <a:pt x="1344" y="1293"/>
                  </a:lnTo>
                  <a:lnTo>
                    <a:pt x="1386" y="1293"/>
                  </a:lnTo>
                  <a:lnTo>
                    <a:pt x="1386" y="1277"/>
                  </a:lnTo>
                  <a:lnTo>
                    <a:pt x="1326" y="1277"/>
                  </a:lnTo>
                  <a:lnTo>
                    <a:pt x="1326" y="1391"/>
                  </a:lnTo>
                  <a:lnTo>
                    <a:pt x="1326" y="1391"/>
                  </a:lnTo>
                  <a:close/>
                  <a:moveTo>
                    <a:pt x="630" y="244"/>
                  </a:moveTo>
                  <a:lnTo>
                    <a:pt x="630" y="244"/>
                  </a:lnTo>
                  <a:cubicBezTo>
                    <a:pt x="629" y="245"/>
                    <a:pt x="628" y="246"/>
                    <a:pt x="627" y="246"/>
                  </a:cubicBezTo>
                  <a:cubicBezTo>
                    <a:pt x="627" y="246"/>
                    <a:pt x="626" y="246"/>
                    <a:pt x="626" y="246"/>
                  </a:cubicBezTo>
                  <a:lnTo>
                    <a:pt x="625" y="246"/>
                  </a:lnTo>
                  <a:cubicBezTo>
                    <a:pt x="585" y="240"/>
                    <a:pt x="546" y="239"/>
                    <a:pt x="508" y="245"/>
                  </a:cubicBezTo>
                  <a:cubicBezTo>
                    <a:pt x="456" y="254"/>
                    <a:pt x="407" y="277"/>
                    <a:pt x="360" y="323"/>
                  </a:cubicBezTo>
                  <a:cubicBezTo>
                    <a:pt x="277" y="403"/>
                    <a:pt x="256" y="486"/>
                    <a:pt x="248" y="595"/>
                  </a:cubicBezTo>
                  <a:lnTo>
                    <a:pt x="248" y="595"/>
                  </a:lnTo>
                  <a:cubicBezTo>
                    <a:pt x="248" y="597"/>
                    <a:pt x="247" y="599"/>
                    <a:pt x="246" y="600"/>
                  </a:cubicBezTo>
                  <a:cubicBezTo>
                    <a:pt x="245" y="601"/>
                    <a:pt x="244" y="601"/>
                    <a:pt x="243" y="601"/>
                  </a:cubicBezTo>
                  <a:cubicBezTo>
                    <a:pt x="241" y="602"/>
                    <a:pt x="238" y="601"/>
                    <a:pt x="237" y="599"/>
                  </a:cubicBezTo>
                  <a:lnTo>
                    <a:pt x="236" y="597"/>
                  </a:lnTo>
                  <a:lnTo>
                    <a:pt x="235" y="595"/>
                  </a:lnTo>
                  <a:cubicBezTo>
                    <a:pt x="195" y="482"/>
                    <a:pt x="216" y="358"/>
                    <a:pt x="266" y="277"/>
                  </a:cubicBezTo>
                  <a:cubicBezTo>
                    <a:pt x="188" y="292"/>
                    <a:pt x="84" y="273"/>
                    <a:pt x="4" y="211"/>
                  </a:cubicBezTo>
                  <a:lnTo>
                    <a:pt x="3" y="210"/>
                  </a:lnTo>
                  <a:lnTo>
                    <a:pt x="2" y="209"/>
                  </a:lnTo>
                  <a:cubicBezTo>
                    <a:pt x="1" y="207"/>
                    <a:pt x="0" y="205"/>
                    <a:pt x="1" y="203"/>
                  </a:cubicBezTo>
                  <a:cubicBezTo>
                    <a:pt x="2" y="203"/>
                    <a:pt x="3" y="202"/>
                    <a:pt x="3" y="201"/>
                  </a:cubicBezTo>
                  <a:cubicBezTo>
                    <a:pt x="5" y="201"/>
                    <a:pt x="6" y="201"/>
                    <a:pt x="8" y="201"/>
                  </a:cubicBezTo>
                  <a:lnTo>
                    <a:pt x="8" y="201"/>
                  </a:lnTo>
                  <a:cubicBezTo>
                    <a:pt x="99" y="225"/>
                    <a:pt x="172" y="232"/>
                    <a:pt x="259" y="190"/>
                  </a:cubicBezTo>
                  <a:cubicBezTo>
                    <a:pt x="309" y="166"/>
                    <a:pt x="341" y="134"/>
                    <a:pt x="362" y="97"/>
                  </a:cubicBezTo>
                  <a:cubicBezTo>
                    <a:pt x="377" y="69"/>
                    <a:pt x="386" y="38"/>
                    <a:pt x="392" y="5"/>
                  </a:cubicBezTo>
                  <a:lnTo>
                    <a:pt x="393" y="5"/>
                  </a:lnTo>
                  <a:cubicBezTo>
                    <a:pt x="393" y="4"/>
                    <a:pt x="393" y="4"/>
                    <a:pt x="393" y="4"/>
                  </a:cubicBezTo>
                  <a:cubicBezTo>
                    <a:pt x="393" y="3"/>
                    <a:pt x="394" y="2"/>
                    <a:pt x="395" y="2"/>
                  </a:cubicBezTo>
                  <a:cubicBezTo>
                    <a:pt x="398" y="0"/>
                    <a:pt x="402" y="1"/>
                    <a:pt x="404" y="4"/>
                  </a:cubicBezTo>
                  <a:lnTo>
                    <a:pt x="404" y="5"/>
                  </a:lnTo>
                  <a:lnTo>
                    <a:pt x="405" y="7"/>
                  </a:lnTo>
                  <a:cubicBezTo>
                    <a:pt x="424" y="61"/>
                    <a:pt x="407" y="147"/>
                    <a:pt x="385" y="189"/>
                  </a:cubicBezTo>
                  <a:cubicBezTo>
                    <a:pt x="392" y="188"/>
                    <a:pt x="399" y="187"/>
                    <a:pt x="407" y="185"/>
                  </a:cubicBezTo>
                  <a:cubicBezTo>
                    <a:pt x="463" y="176"/>
                    <a:pt x="572" y="189"/>
                    <a:pt x="628" y="232"/>
                  </a:cubicBezTo>
                  <a:lnTo>
                    <a:pt x="629" y="233"/>
                  </a:lnTo>
                  <a:lnTo>
                    <a:pt x="631" y="234"/>
                  </a:lnTo>
                  <a:cubicBezTo>
                    <a:pt x="633" y="237"/>
                    <a:pt x="633" y="242"/>
                    <a:pt x="630" y="24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0">
              <a:extLst>
                <a:ext uri="{FF2B5EF4-FFF2-40B4-BE49-F238E27FC236}">
                  <a16:creationId xmlns:a16="http://schemas.microsoft.com/office/drawing/2014/main" id="{7F438A6D-349F-A346-9CF2-2C08DD774B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29325" y="3268663"/>
              <a:ext cx="1690688" cy="1130299"/>
            </a:xfrm>
            <a:custGeom>
              <a:avLst/>
              <a:gdLst>
                <a:gd name="T0" fmla="*/ 2042 w 2203"/>
                <a:gd name="T1" fmla="*/ 1106 h 1464"/>
                <a:gd name="T2" fmla="*/ 2053 w 2203"/>
                <a:gd name="T3" fmla="*/ 1114 h 1464"/>
                <a:gd name="T4" fmla="*/ 2099 w 2203"/>
                <a:gd name="T5" fmla="*/ 1109 h 1464"/>
                <a:gd name="T6" fmla="*/ 2054 w 2203"/>
                <a:gd name="T7" fmla="*/ 1164 h 1464"/>
                <a:gd name="T8" fmla="*/ 1486 w 2203"/>
                <a:gd name="T9" fmla="*/ 1387 h 1464"/>
                <a:gd name="T10" fmla="*/ 1500 w 2203"/>
                <a:gd name="T11" fmla="*/ 1346 h 1464"/>
                <a:gd name="T12" fmla="*/ 1424 w 2203"/>
                <a:gd name="T13" fmla="*/ 1353 h 1464"/>
                <a:gd name="T14" fmla="*/ 1436 w 2203"/>
                <a:gd name="T15" fmla="*/ 1353 h 1464"/>
                <a:gd name="T16" fmla="*/ 1366 w 2203"/>
                <a:gd name="T17" fmla="*/ 1348 h 1464"/>
                <a:gd name="T18" fmla="*/ 1353 w 2203"/>
                <a:gd name="T19" fmla="*/ 1449 h 1464"/>
                <a:gd name="T20" fmla="*/ 1303 w 2203"/>
                <a:gd name="T21" fmla="*/ 1348 h 1464"/>
                <a:gd name="T22" fmla="*/ 1321 w 2203"/>
                <a:gd name="T23" fmla="*/ 1383 h 1464"/>
                <a:gd name="T24" fmla="*/ 1263 w 2203"/>
                <a:gd name="T25" fmla="*/ 1358 h 1464"/>
                <a:gd name="T26" fmla="*/ 1263 w 2203"/>
                <a:gd name="T27" fmla="*/ 1425 h 1464"/>
                <a:gd name="T28" fmla="*/ 1248 w 2203"/>
                <a:gd name="T29" fmla="*/ 1394 h 1464"/>
                <a:gd name="T30" fmla="*/ 1229 w 2203"/>
                <a:gd name="T31" fmla="*/ 1348 h 1464"/>
                <a:gd name="T32" fmla="*/ 1130 w 2203"/>
                <a:gd name="T33" fmla="*/ 1359 h 1464"/>
                <a:gd name="T34" fmla="*/ 1099 w 2203"/>
                <a:gd name="T35" fmla="*/ 1391 h 1464"/>
                <a:gd name="T36" fmla="*/ 1092 w 2203"/>
                <a:gd name="T37" fmla="*/ 1377 h 1464"/>
                <a:gd name="T38" fmla="*/ 1007 w 2203"/>
                <a:gd name="T39" fmla="*/ 1373 h 1464"/>
                <a:gd name="T40" fmla="*/ 994 w 2203"/>
                <a:gd name="T41" fmla="*/ 1436 h 1464"/>
                <a:gd name="T42" fmla="*/ 985 w 2203"/>
                <a:gd name="T43" fmla="*/ 1394 h 1464"/>
                <a:gd name="T44" fmla="*/ 938 w 2203"/>
                <a:gd name="T45" fmla="*/ 1348 h 1464"/>
                <a:gd name="T46" fmla="*/ 956 w 2203"/>
                <a:gd name="T47" fmla="*/ 1336 h 1464"/>
                <a:gd name="T48" fmla="*/ 873 w 2203"/>
                <a:gd name="T49" fmla="*/ 1334 h 1464"/>
                <a:gd name="T50" fmla="*/ 855 w 2203"/>
                <a:gd name="T51" fmla="*/ 1434 h 1464"/>
                <a:gd name="T52" fmla="*/ 784 w 2203"/>
                <a:gd name="T53" fmla="*/ 1320 h 1464"/>
                <a:gd name="T54" fmla="*/ 751 w 2203"/>
                <a:gd name="T55" fmla="*/ 1389 h 1464"/>
                <a:gd name="T56" fmla="*/ 751 w 2203"/>
                <a:gd name="T57" fmla="*/ 1424 h 1464"/>
                <a:gd name="T58" fmla="*/ 710 w 2203"/>
                <a:gd name="T59" fmla="*/ 1374 h 1464"/>
                <a:gd name="T60" fmla="*/ 642 w 2203"/>
                <a:gd name="T61" fmla="*/ 1391 h 1464"/>
                <a:gd name="T62" fmla="*/ 703 w 2203"/>
                <a:gd name="T63" fmla="*/ 1403 h 1464"/>
                <a:gd name="T64" fmla="*/ 613 w 2203"/>
                <a:gd name="T65" fmla="*/ 1319 h 1464"/>
                <a:gd name="T66" fmla="*/ 573 w 2203"/>
                <a:gd name="T67" fmla="*/ 1348 h 1464"/>
                <a:gd name="T68" fmla="*/ 598 w 2203"/>
                <a:gd name="T69" fmla="*/ 1421 h 1464"/>
                <a:gd name="T70" fmla="*/ 561 w 2203"/>
                <a:gd name="T71" fmla="*/ 1348 h 1464"/>
                <a:gd name="T72" fmla="*/ 559 w 2203"/>
                <a:gd name="T73" fmla="*/ 1410 h 1464"/>
                <a:gd name="T74" fmla="*/ 533 w 2203"/>
                <a:gd name="T75" fmla="*/ 1399 h 1464"/>
                <a:gd name="T76" fmla="*/ 471 w 2203"/>
                <a:gd name="T77" fmla="*/ 1348 h 1464"/>
                <a:gd name="T78" fmla="*/ 488 w 2203"/>
                <a:gd name="T79" fmla="*/ 1319 h 1464"/>
                <a:gd name="T80" fmla="*/ 449 w 2203"/>
                <a:gd name="T81" fmla="*/ 1324 h 1464"/>
                <a:gd name="T82" fmla="*/ 463 w 2203"/>
                <a:gd name="T83" fmla="*/ 1434 h 1464"/>
                <a:gd name="T84" fmla="*/ 395 w 2203"/>
                <a:gd name="T85" fmla="*/ 1389 h 1464"/>
                <a:gd name="T86" fmla="*/ 411 w 2203"/>
                <a:gd name="T87" fmla="*/ 1416 h 1464"/>
                <a:gd name="T88" fmla="*/ 351 w 2203"/>
                <a:gd name="T89" fmla="*/ 1412 h 1464"/>
                <a:gd name="T90" fmla="*/ 411 w 2203"/>
                <a:gd name="T91" fmla="*/ 1367 h 1464"/>
                <a:gd name="T92" fmla="*/ 333 w 2203"/>
                <a:gd name="T93" fmla="*/ 1348 h 1464"/>
                <a:gd name="T94" fmla="*/ 333 w 2203"/>
                <a:gd name="T95" fmla="*/ 1435 h 1464"/>
                <a:gd name="T96" fmla="*/ 247 w 2203"/>
                <a:gd name="T97" fmla="*/ 1402 h 1464"/>
                <a:gd name="T98" fmla="*/ 298 w 2203"/>
                <a:gd name="T99" fmla="*/ 1351 h 1464"/>
                <a:gd name="T100" fmla="*/ 264 w 2203"/>
                <a:gd name="T101" fmla="*/ 1436 h 1464"/>
                <a:gd name="T102" fmla="*/ 434 w 2203"/>
                <a:gd name="T103" fmla="*/ 157 h 1464"/>
                <a:gd name="T104" fmla="*/ 1045 w 2203"/>
                <a:gd name="T105" fmla="*/ 630 h 1464"/>
                <a:gd name="T106" fmla="*/ 1212 w 2203"/>
                <a:gd name="T107" fmla="*/ 376 h 1464"/>
                <a:gd name="T108" fmla="*/ 790 w 2203"/>
                <a:gd name="T109" fmla="*/ 516 h 1464"/>
                <a:gd name="T110" fmla="*/ 281 w 2203"/>
                <a:gd name="T111" fmla="*/ 388 h 1464"/>
                <a:gd name="T112" fmla="*/ 284 w 2203"/>
                <a:gd name="T113" fmla="*/ 1086 h 1464"/>
                <a:gd name="T114" fmla="*/ 1592 w 2203"/>
                <a:gd name="T115" fmla="*/ 752 h 1464"/>
                <a:gd name="T116" fmla="*/ 1362 w 2203"/>
                <a:gd name="T117" fmla="*/ 1270 h 1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03" h="1464">
                  <a:moveTo>
                    <a:pt x="2042" y="1106"/>
                  </a:moveTo>
                  <a:lnTo>
                    <a:pt x="2042" y="1106"/>
                  </a:lnTo>
                  <a:lnTo>
                    <a:pt x="2053" y="1106"/>
                  </a:lnTo>
                  <a:cubicBezTo>
                    <a:pt x="2061" y="1106"/>
                    <a:pt x="2069" y="1105"/>
                    <a:pt x="2069" y="1095"/>
                  </a:cubicBezTo>
                  <a:cubicBezTo>
                    <a:pt x="2069" y="1087"/>
                    <a:pt x="2062" y="1086"/>
                    <a:pt x="2055" y="1086"/>
                  </a:cubicBezTo>
                  <a:lnTo>
                    <a:pt x="2042" y="1086"/>
                  </a:lnTo>
                  <a:lnTo>
                    <a:pt x="2042" y="1106"/>
                  </a:lnTo>
                  <a:lnTo>
                    <a:pt x="2042" y="1106"/>
                  </a:lnTo>
                  <a:close/>
                  <a:moveTo>
                    <a:pt x="2032" y="1077"/>
                  </a:moveTo>
                  <a:lnTo>
                    <a:pt x="2032" y="1077"/>
                  </a:lnTo>
                  <a:lnTo>
                    <a:pt x="2057" y="1077"/>
                  </a:lnTo>
                  <a:cubicBezTo>
                    <a:pt x="2072" y="1077"/>
                    <a:pt x="2079" y="1083"/>
                    <a:pt x="2079" y="1096"/>
                  </a:cubicBezTo>
                  <a:cubicBezTo>
                    <a:pt x="2079" y="1107"/>
                    <a:pt x="2072" y="1112"/>
                    <a:pt x="2063" y="1113"/>
                  </a:cubicBezTo>
                  <a:lnTo>
                    <a:pt x="2081" y="1142"/>
                  </a:lnTo>
                  <a:lnTo>
                    <a:pt x="2070" y="1142"/>
                  </a:lnTo>
                  <a:lnTo>
                    <a:pt x="2053" y="1114"/>
                  </a:lnTo>
                  <a:lnTo>
                    <a:pt x="2042" y="1114"/>
                  </a:lnTo>
                  <a:lnTo>
                    <a:pt x="2042" y="1142"/>
                  </a:lnTo>
                  <a:lnTo>
                    <a:pt x="2032" y="1142"/>
                  </a:lnTo>
                  <a:lnTo>
                    <a:pt x="2032" y="1077"/>
                  </a:lnTo>
                  <a:lnTo>
                    <a:pt x="2032" y="1077"/>
                  </a:lnTo>
                  <a:close/>
                  <a:moveTo>
                    <a:pt x="2054" y="1156"/>
                  </a:moveTo>
                  <a:lnTo>
                    <a:pt x="2054" y="1156"/>
                  </a:lnTo>
                  <a:cubicBezTo>
                    <a:pt x="2079" y="1156"/>
                    <a:pt x="2099" y="1136"/>
                    <a:pt x="2099" y="1109"/>
                  </a:cubicBezTo>
                  <a:cubicBezTo>
                    <a:pt x="2099" y="1083"/>
                    <a:pt x="2079" y="1063"/>
                    <a:pt x="2054" y="1063"/>
                  </a:cubicBezTo>
                  <a:cubicBezTo>
                    <a:pt x="2028" y="1063"/>
                    <a:pt x="2008" y="1083"/>
                    <a:pt x="2008" y="1109"/>
                  </a:cubicBezTo>
                  <a:cubicBezTo>
                    <a:pt x="2008" y="1136"/>
                    <a:pt x="2028" y="1156"/>
                    <a:pt x="2054" y="1156"/>
                  </a:cubicBezTo>
                  <a:lnTo>
                    <a:pt x="2054" y="1156"/>
                  </a:lnTo>
                  <a:close/>
                  <a:moveTo>
                    <a:pt x="2054" y="1055"/>
                  </a:moveTo>
                  <a:lnTo>
                    <a:pt x="2054" y="1055"/>
                  </a:lnTo>
                  <a:cubicBezTo>
                    <a:pt x="2084" y="1055"/>
                    <a:pt x="2109" y="1078"/>
                    <a:pt x="2109" y="1109"/>
                  </a:cubicBezTo>
                  <a:cubicBezTo>
                    <a:pt x="2109" y="1141"/>
                    <a:pt x="2084" y="1164"/>
                    <a:pt x="2054" y="1164"/>
                  </a:cubicBezTo>
                  <a:cubicBezTo>
                    <a:pt x="2024" y="1164"/>
                    <a:pt x="1998" y="1141"/>
                    <a:pt x="1998" y="1109"/>
                  </a:cubicBezTo>
                  <a:cubicBezTo>
                    <a:pt x="1998" y="1078"/>
                    <a:pt x="2024" y="1055"/>
                    <a:pt x="2054" y="1055"/>
                  </a:cubicBezTo>
                  <a:lnTo>
                    <a:pt x="2054" y="1055"/>
                  </a:lnTo>
                  <a:close/>
                  <a:moveTo>
                    <a:pt x="1504" y="1355"/>
                  </a:moveTo>
                  <a:lnTo>
                    <a:pt x="1504" y="1355"/>
                  </a:lnTo>
                  <a:lnTo>
                    <a:pt x="1503" y="1355"/>
                  </a:lnTo>
                  <a:lnTo>
                    <a:pt x="1491" y="1387"/>
                  </a:lnTo>
                  <a:lnTo>
                    <a:pt x="1486" y="1387"/>
                  </a:lnTo>
                  <a:lnTo>
                    <a:pt x="1474" y="1355"/>
                  </a:lnTo>
                  <a:lnTo>
                    <a:pt x="1473" y="1355"/>
                  </a:lnTo>
                  <a:lnTo>
                    <a:pt x="1473" y="1387"/>
                  </a:lnTo>
                  <a:lnTo>
                    <a:pt x="1465" y="1387"/>
                  </a:lnTo>
                  <a:lnTo>
                    <a:pt x="1465" y="1346"/>
                  </a:lnTo>
                  <a:lnTo>
                    <a:pt x="1477" y="1346"/>
                  </a:lnTo>
                  <a:lnTo>
                    <a:pt x="1489" y="1375"/>
                  </a:lnTo>
                  <a:lnTo>
                    <a:pt x="1500" y="1346"/>
                  </a:lnTo>
                  <a:lnTo>
                    <a:pt x="1512" y="1346"/>
                  </a:lnTo>
                  <a:lnTo>
                    <a:pt x="1512" y="1387"/>
                  </a:lnTo>
                  <a:lnTo>
                    <a:pt x="1504" y="1387"/>
                  </a:lnTo>
                  <a:lnTo>
                    <a:pt x="1504" y="1355"/>
                  </a:lnTo>
                  <a:lnTo>
                    <a:pt x="1504" y="1355"/>
                  </a:lnTo>
                  <a:close/>
                  <a:moveTo>
                    <a:pt x="1436" y="1353"/>
                  </a:moveTo>
                  <a:lnTo>
                    <a:pt x="1436" y="1353"/>
                  </a:lnTo>
                  <a:lnTo>
                    <a:pt x="1424" y="1353"/>
                  </a:lnTo>
                  <a:lnTo>
                    <a:pt x="1424" y="1346"/>
                  </a:lnTo>
                  <a:lnTo>
                    <a:pt x="1457" y="1346"/>
                  </a:lnTo>
                  <a:lnTo>
                    <a:pt x="1457" y="1353"/>
                  </a:lnTo>
                  <a:lnTo>
                    <a:pt x="1445" y="1353"/>
                  </a:lnTo>
                  <a:lnTo>
                    <a:pt x="1445" y="1387"/>
                  </a:lnTo>
                  <a:lnTo>
                    <a:pt x="1436" y="1387"/>
                  </a:lnTo>
                  <a:lnTo>
                    <a:pt x="1436" y="1353"/>
                  </a:lnTo>
                  <a:lnTo>
                    <a:pt x="1436" y="1353"/>
                  </a:lnTo>
                  <a:close/>
                  <a:moveTo>
                    <a:pt x="1407" y="1413"/>
                  </a:moveTo>
                  <a:lnTo>
                    <a:pt x="1407" y="1413"/>
                  </a:lnTo>
                  <a:lnTo>
                    <a:pt x="1425" y="1413"/>
                  </a:lnTo>
                  <a:lnTo>
                    <a:pt x="1425" y="1434"/>
                  </a:lnTo>
                  <a:lnTo>
                    <a:pt x="1407" y="1434"/>
                  </a:lnTo>
                  <a:lnTo>
                    <a:pt x="1407" y="1413"/>
                  </a:lnTo>
                  <a:close/>
                  <a:moveTo>
                    <a:pt x="1366" y="1348"/>
                  </a:moveTo>
                  <a:lnTo>
                    <a:pt x="1366" y="1348"/>
                  </a:lnTo>
                  <a:lnTo>
                    <a:pt x="1381" y="1413"/>
                  </a:lnTo>
                  <a:lnTo>
                    <a:pt x="1381" y="1413"/>
                  </a:lnTo>
                  <a:lnTo>
                    <a:pt x="1395" y="1348"/>
                  </a:lnTo>
                  <a:lnTo>
                    <a:pt x="1413" y="1348"/>
                  </a:lnTo>
                  <a:lnTo>
                    <a:pt x="1389" y="1437"/>
                  </a:lnTo>
                  <a:cubicBezTo>
                    <a:pt x="1383" y="1461"/>
                    <a:pt x="1377" y="1464"/>
                    <a:pt x="1359" y="1463"/>
                  </a:cubicBezTo>
                  <a:cubicBezTo>
                    <a:pt x="1357" y="1463"/>
                    <a:pt x="1355" y="1463"/>
                    <a:pt x="1353" y="1463"/>
                  </a:cubicBezTo>
                  <a:lnTo>
                    <a:pt x="1353" y="1449"/>
                  </a:lnTo>
                  <a:cubicBezTo>
                    <a:pt x="1355" y="1449"/>
                    <a:pt x="1356" y="1450"/>
                    <a:pt x="1358" y="1450"/>
                  </a:cubicBezTo>
                  <a:cubicBezTo>
                    <a:pt x="1364" y="1450"/>
                    <a:pt x="1368" y="1449"/>
                    <a:pt x="1370" y="1443"/>
                  </a:cubicBezTo>
                  <a:lnTo>
                    <a:pt x="1372" y="1436"/>
                  </a:lnTo>
                  <a:lnTo>
                    <a:pt x="1348" y="1348"/>
                  </a:lnTo>
                  <a:lnTo>
                    <a:pt x="1366" y="1348"/>
                  </a:lnTo>
                  <a:lnTo>
                    <a:pt x="1366" y="1348"/>
                  </a:lnTo>
                  <a:close/>
                  <a:moveTo>
                    <a:pt x="1303" y="1348"/>
                  </a:moveTo>
                  <a:lnTo>
                    <a:pt x="1303" y="1348"/>
                  </a:lnTo>
                  <a:lnTo>
                    <a:pt x="1321" y="1348"/>
                  </a:lnTo>
                  <a:lnTo>
                    <a:pt x="1321" y="1362"/>
                  </a:lnTo>
                  <a:lnTo>
                    <a:pt x="1321" y="1362"/>
                  </a:lnTo>
                  <a:cubicBezTo>
                    <a:pt x="1325" y="1352"/>
                    <a:pt x="1331" y="1346"/>
                    <a:pt x="1341" y="1346"/>
                  </a:cubicBezTo>
                  <a:cubicBezTo>
                    <a:pt x="1343" y="1346"/>
                    <a:pt x="1344" y="1347"/>
                    <a:pt x="1345" y="1347"/>
                  </a:cubicBezTo>
                  <a:lnTo>
                    <a:pt x="1345" y="1364"/>
                  </a:lnTo>
                  <a:cubicBezTo>
                    <a:pt x="1344" y="1364"/>
                    <a:pt x="1341" y="1363"/>
                    <a:pt x="1338" y="1363"/>
                  </a:cubicBezTo>
                  <a:cubicBezTo>
                    <a:pt x="1330" y="1363"/>
                    <a:pt x="1321" y="1367"/>
                    <a:pt x="1321" y="1383"/>
                  </a:cubicBezTo>
                  <a:lnTo>
                    <a:pt x="1321" y="1434"/>
                  </a:lnTo>
                  <a:lnTo>
                    <a:pt x="1303" y="1434"/>
                  </a:lnTo>
                  <a:lnTo>
                    <a:pt x="1303" y="1348"/>
                  </a:lnTo>
                  <a:lnTo>
                    <a:pt x="1303" y="1348"/>
                  </a:lnTo>
                  <a:close/>
                  <a:moveTo>
                    <a:pt x="1276" y="1382"/>
                  </a:moveTo>
                  <a:lnTo>
                    <a:pt x="1276" y="1382"/>
                  </a:lnTo>
                  <a:lnTo>
                    <a:pt x="1276" y="1377"/>
                  </a:lnTo>
                  <a:cubicBezTo>
                    <a:pt x="1276" y="1366"/>
                    <a:pt x="1272" y="1358"/>
                    <a:pt x="1263" y="1358"/>
                  </a:cubicBezTo>
                  <a:cubicBezTo>
                    <a:pt x="1252" y="1358"/>
                    <a:pt x="1248" y="1369"/>
                    <a:pt x="1248" y="1380"/>
                  </a:cubicBezTo>
                  <a:lnTo>
                    <a:pt x="1248" y="1382"/>
                  </a:lnTo>
                  <a:lnTo>
                    <a:pt x="1276" y="1382"/>
                  </a:lnTo>
                  <a:lnTo>
                    <a:pt x="1276" y="1382"/>
                  </a:lnTo>
                  <a:close/>
                  <a:moveTo>
                    <a:pt x="1248" y="1394"/>
                  </a:moveTo>
                  <a:lnTo>
                    <a:pt x="1248" y="1394"/>
                  </a:lnTo>
                  <a:lnTo>
                    <a:pt x="1248" y="1398"/>
                  </a:lnTo>
                  <a:cubicBezTo>
                    <a:pt x="1248" y="1410"/>
                    <a:pt x="1250" y="1425"/>
                    <a:pt x="1263" y="1425"/>
                  </a:cubicBezTo>
                  <a:cubicBezTo>
                    <a:pt x="1275" y="1425"/>
                    <a:pt x="1276" y="1411"/>
                    <a:pt x="1276" y="1405"/>
                  </a:cubicBezTo>
                  <a:lnTo>
                    <a:pt x="1293" y="1405"/>
                  </a:lnTo>
                  <a:cubicBezTo>
                    <a:pt x="1293" y="1424"/>
                    <a:pt x="1281" y="1436"/>
                    <a:pt x="1262" y="1436"/>
                  </a:cubicBezTo>
                  <a:cubicBezTo>
                    <a:pt x="1248" y="1436"/>
                    <a:pt x="1231" y="1432"/>
                    <a:pt x="1231" y="1393"/>
                  </a:cubicBezTo>
                  <a:cubicBezTo>
                    <a:pt x="1231" y="1370"/>
                    <a:pt x="1236" y="1346"/>
                    <a:pt x="1263" y="1346"/>
                  </a:cubicBezTo>
                  <a:cubicBezTo>
                    <a:pt x="1287" y="1346"/>
                    <a:pt x="1293" y="1361"/>
                    <a:pt x="1293" y="1384"/>
                  </a:cubicBezTo>
                  <a:lnTo>
                    <a:pt x="1293" y="1394"/>
                  </a:lnTo>
                  <a:lnTo>
                    <a:pt x="1248" y="1394"/>
                  </a:lnTo>
                  <a:lnTo>
                    <a:pt x="1248" y="1394"/>
                  </a:lnTo>
                  <a:close/>
                  <a:moveTo>
                    <a:pt x="1163" y="1348"/>
                  </a:moveTo>
                  <a:lnTo>
                    <a:pt x="1163" y="1348"/>
                  </a:lnTo>
                  <a:lnTo>
                    <a:pt x="1182" y="1348"/>
                  </a:lnTo>
                  <a:lnTo>
                    <a:pt x="1197" y="1416"/>
                  </a:lnTo>
                  <a:lnTo>
                    <a:pt x="1197" y="1416"/>
                  </a:lnTo>
                  <a:lnTo>
                    <a:pt x="1210" y="1348"/>
                  </a:lnTo>
                  <a:lnTo>
                    <a:pt x="1229" y="1348"/>
                  </a:lnTo>
                  <a:lnTo>
                    <a:pt x="1206" y="1434"/>
                  </a:lnTo>
                  <a:lnTo>
                    <a:pt x="1186" y="1434"/>
                  </a:lnTo>
                  <a:lnTo>
                    <a:pt x="1163" y="1348"/>
                  </a:lnTo>
                  <a:lnTo>
                    <a:pt x="1163" y="1348"/>
                  </a:lnTo>
                  <a:close/>
                  <a:moveTo>
                    <a:pt x="1130" y="1424"/>
                  </a:moveTo>
                  <a:lnTo>
                    <a:pt x="1130" y="1424"/>
                  </a:lnTo>
                  <a:cubicBezTo>
                    <a:pt x="1143" y="1424"/>
                    <a:pt x="1145" y="1413"/>
                    <a:pt x="1145" y="1391"/>
                  </a:cubicBezTo>
                  <a:cubicBezTo>
                    <a:pt x="1145" y="1372"/>
                    <a:pt x="1143" y="1359"/>
                    <a:pt x="1130" y="1359"/>
                  </a:cubicBezTo>
                  <a:cubicBezTo>
                    <a:pt x="1118" y="1359"/>
                    <a:pt x="1116" y="1372"/>
                    <a:pt x="1116" y="1391"/>
                  </a:cubicBezTo>
                  <a:cubicBezTo>
                    <a:pt x="1116" y="1413"/>
                    <a:pt x="1118" y="1424"/>
                    <a:pt x="1130" y="1424"/>
                  </a:cubicBezTo>
                  <a:lnTo>
                    <a:pt x="1130" y="1424"/>
                  </a:lnTo>
                  <a:close/>
                  <a:moveTo>
                    <a:pt x="1130" y="1346"/>
                  </a:moveTo>
                  <a:lnTo>
                    <a:pt x="1130" y="1346"/>
                  </a:lnTo>
                  <a:cubicBezTo>
                    <a:pt x="1155" y="1346"/>
                    <a:pt x="1163" y="1365"/>
                    <a:pt x="1163" y="1391"/>
                  </a:cubicBezTo>
                  <a:cubicBezTo>
                    <a:pt x="1163" y="1418"/>
                    <a:pt x="1154" y="1436"/>
                    <a:pt x="1130" y="1436"/>
                  </a:cubicBezTo>
                  <a:cubicBezTo>
                    <a:pt x="1107" y="1436"/>
                    <a:pt x="1099" y="1418"/>
                    <a:pt x="1099" y="1391"/>
                  </a:cubicBezTo>
                  <a:cubicBezTo>
                    <a:pt x="1099" y="1365"/>
                    <a:pt x="1106" y="1346"/>
                    <a:pt x="1130" y="1346"/>
                  </a:cubicBezTo>
                  <a:lnTo>
                    <a:pt x="1130" y="1346"/>
                  </a:lnTo>
                  <a:close/>
                  <a:moveTo>
                    <a:pt x="1092" y="1403"/>
                  </a:moveTo>
                  <a:lnTo>
                    <a:pt x="1092" y="1403"/>
                  </a:lnTo>
                  <a:cubicBezTo>
                    <a:pt x="1090" y="1423"/>
                    <a:pt x="1083" y="1436"/>
                    <a:pt x="1062" y="1436"/>
                  </a:cubicBezTo>
                  <a:cubicBezTo>
                    <a:pt x="1037" y="1436"/>
                    <a:pt x="1030" y="1418"/>
                    <a:pt x="1030" y="1391"/>
                  </a:cubicBezTo>
                  <a:cubicBezTo>
                    <a:pt x="1030" y="1365"/>
                    <a:pt x="1037" y="1346"/>
                    <a:pt x="1062" y="1346"/>
                  </a:cubicBezTo>
                  <a:cubicBezTo>
                    <a:pt x="1088" y="1346"/>
                    <a:pt x="1092" y="1366"/>
                    <a:pt x="1092" y="1377"/>
                  </a:cubicBezTo>
                  <a:lnTo>
                    <a:pt x="1075" y="1377"/>
                  </a:lnTo>
                  <a:cubicBezTo>
                    <a:pt x="1075" y="1369"/>
                    <a:pt x="1072" y="1359"/>
                    <a:pt x="1062" y="1359"/>
                  </a:cubicBezTo>
                  <a:cubicBezTo>
                    <a:pt x="1050" y="1359"/>
                    <a:pt x="1048" y="1372"/>
                    <a:pt x="1048" y="1391"/>
                  </a:cubicBezTo>
                  <a:cubicBezTo>
                    <a:pt x="1048" y="1410"/>
                    <a:pt x="1050" y="1424"/>
                    <a:pt x="1062" y="1424"/>
                  </a:cubicBezTo>
                  <a:cubicBezTo>
                    <a:pt x="1072" y="1424"/>
                    <a:pt x="1075" y="1416"/>
                    <a:pt x="1075" y="1403"/>
                  </a:cubicBezTo>
                  <a:lnTo>
                    <a:pt x="1092" y="1403"/>
                  </a:lnTo>
                  <a:lnTo>
                    <a:pt x="1092" y="1403"/>
                  </a:lnTo>
                  <a:close/>
                  <a:moveTo>
                    <a:pt x="1007" y="1373"/>
                  </a:moveTo>
                  <a:lnTo>
                    <a:pt x="1007" y="1373"/>
                  </a:lnTo>
                  <a:lnTo>
                    <a:pt x="1007" y="1371"/>
                  </a:lnTo>
                  <a:cubicBezTo>
                    <a:pt x="1007" y="1364"/>
                    <a:pt x="1004" y="1358"/>
                    <a:pt x="995" y="1358"/>
                  </a:cubicBezTo>
                  <a:cubicBezTo>
                    <a:pt x="988" y="1358"/>
                    <a:pt x="983" y="1361"/>
                    <a:pt x="983" y="1369"/>
                  </a:cubicBezTo>
                  <a:cubicBezTo>
                    <a:pt x="983" y="1376"/>
                    <a:pt x="986" y="1379"/>
                    <a:pt x="995" y="1382"/>
                  </a:cubicBezTo>
                  <a:lnTo>
                    <a:pt x="1006" y="1386"/>
                  </a:lnTo>
                  <a:cubicBezTo>
                    <a:pt x="1019" y="1390"/>
                    <a:pt x="1025" y="1397"/>
                    <a:pt x="1025" y="1410"/>
                  </a:cubicBezTo>
                  <a:cubicBezTo>
                    <a:pt x="1025" y="1429"/>
                    <a:pt x="1011" y="1436"/>
                    <a:pt x="994" y="1436"/>
                  </a:cubicBezTo>
                  <a:cubicBezTo>
                    <a:pt x="972" y="1436"/>
                    <a:pt x="966" y="1426"/>
                    <a:pt x="966" y="1410"/>
                  </a:cubicBezTo>
                  <a:lnTo>
                    <a:pt x="966" y="1407"/>
                  </a:lnTo>
                  <a:lnTo>
                    <a:pt x="981" y="1407"/>
                  </a:lnTo>
                  <a:lnTo>
                    <a:pt x="981" y="1409"/>
                  </a:lnTo>
                  <a:cubicBezTo>
                    <a:pt x="981" y="1419"/>
                    <a:pt x="985" y="1425"/>
                    <a:pt x="995" y="1425"/>
                  </a:cubicBezTo>
                  <a:cubicBezTo>
                    <a:pt x="1004" y="1425"/>
                    <a:pt x="1009" y="1420"/>
                    <a:pt x="1009" y="1412"/>
                  </a:cubicBezTo>
                  <a:cubicBezTo>
                    <a:pt x="1009" y="1406"/>
                    <a:pt x="1005" y="1401"/>
                    <a:pt x="999" y="1399"/>
                  </a:cubicBezTo>
                  <a:lnTo>
                    <a:pt x="985" y="1394"/>
                  </a:lnTo>
                  <a:cubicBezTo>
                    <a:pt x="972" y="1390"/>
                    <a:pt x="967" y="1383"/>
                    <a:pt x="967" y="1370"/>
                  </a:cubicBezTo>
                  <a:cubicBezTo>
                    <a:pt x="967" y="1354"/>
                    <a:pt x="978" y="1346"/>
                    <a:pt x="996" y="1346"/>
                  </a:cubicBezTo>
                  <a:cubicBezTo>
                    <a:pt x="1018" y="1346"/>
                    <a:pt x="1023" y="1359"/>
                    <a:pt x="1023" y="1370"/>
                  </a:cubicBezTo>
                  <a:lnTo>
                    <a:pt x="1023" y="1373"/>
                  </a:lnTo>
                  <a:lnTo>
                    <a:pt x="1007" y="1373"/>
                  </a:lnTo>
                  <a:lnTo>
                    <a:pt x="1007" y="1373"/>
                  </a:lnTo>
                  <a:close/>
                  <a:moveTo>
                    <a:pt x="938" y="1348"/>
                  </a:moveTo>
                  <a:lnTo>
                    <a:pt x="938" y="1348"/>
                  </a:lnTo>
                  <a:lnTo>
                    <a:pt x="956" y="1348"/>
                  </a:lnTo>
                  <a:lnTo>
                    <a:pt x="956" y="1434"/>
                  </a:lnTo>
                  <a:lnTo>
                    <a:pt x="938" y="1434"/>
                  </a:lnTo>
                  <a:lnTo>
                    <a:pt x="938" y="1348"/>
                  </a:lnTo>
                  <a:close/>
                  <a:moveTo>
                    <a:pt x="938" y="1319"/>
                  </a:moveTo>
                  <a:lnTo>
                    <a:pt x="938" y="1319"/>
                  </a:lnTo>
                  <a:lnTo>
                    <a:pt x="956" y="1319"/>
                  </a:lnTo>
                  <a:lnTo>
                    <a:pt x="956" y="1336"/>
                  </a:lnTo>
                  <a:lnTo>
                    <a:pt x="938" y="1336"/>
                  </a:lnTo>
                  <a:lnTo>
                    <a:pt x="938" y="1319"/>
                  </a:lnTo>
                  <a:close/>
                  <a:moveTo>
                    <a:pt x="873" y="1420"/>
                  </a:moveTo>
                  <a:lnTo>
                    <a:pt x="873" y="1420"/>
                  </a:lnTo>
                  <a:lnTo>
                    <a:pt x="888" y="1420"/>
                  </a:lnTo>
                  <a:cubicBezTo>
                    <a:pt x="903" y="1420"/>
                    <a:pt x="909" y="1411"/>
                    <a:pt x="909" y="1377"/>
                  </a:cubicBezTo>
                  <a:cubicBezTo>
                    <a:pt x="909" y="1345"/>
                    <a:pt x="904" y="1334"/>
                    <a:pt x="888" y="1334"/>
                  </a:cubicBezTo>
                  <a:lnTo>
                    <a:pt x="873" y="1334"/>
                  </a:lnTo>
                  <a:lnTo>
                    <a:pt x="873" y="1420"/>
                  </a:lnTo>
                  <a:lnTo>
                    <a:pt x="873" y="1420"/>
                  </a:lnTo>
                  <a:close/>
                  <a:moveTo>
                    <a:pt x="855" y="1320"/>
                  </a:moveTo>
                  <a:lnTo>
                    <a:pt x="855" y="1320"/>
                  </a:lnTo>
                  <a:lnTo>
                    <a:pt x="887" y="1320"/>
                  </a:lnTo>
                  <a:cubicBezTo>
                    <a:pt x="923" y="1320"/>
                    <a:pt x="928" y="1344"/>
                    <a:pt x="928" y="1377"/>
                  </a:cubicBezTo>
                  <a:cubicBezTo>
                    <a:pt x="928" y="1411"/>
                    <a:pt x="923" y="1434"/>
                    <a:pt x="887" y="1434"/>
                  </a:cubicBezTo>
                  <a:lnTo>
                    <a:pt x="855" y="1434"/>
                  </a:lnTo>
                  <a:lnTo>
                    <a:pt x="855" y="1320"/>
                  </a:lnTo>
                  <a:lnTo>
                    <a:pt x="855" y="1320"/>
                  </a:lnTo>
                  <a:close/>
                  <a:moveTo>
                    <a:pt x="784" y="1320"/>
                  </a:moveTo>
                  <a:lnTo>
                    <a:pt x="784" y="1320"/>
                  </a:lnTo>
                  <a:lnTo>
                    <a:pt x="801" y="1320"/>
                  </a:lnTo>
                  <a:lnTo>
                    <a:pt x="801" y="1434"/>
                  </a:lnTo>
                  <a:lnTo>
                    <a:pt x="784" y="1434"/>
                  </a:lnTo>
                  <a:lnTo>
                    <a:pt x="784" y="1320"/>
                  </a:lnTo>
                  <a:close/>
                  <a:moveTo>
                    <a:pt x="751" y="1389"/>
                  </a:moveTo>
                  <a:lnTo>
                    <a:pt x="751" y="1389"/>
                  </a:lnTo>
                  <a:cubicBezTo>
                    <a:pt x="746" y="1392"/>
                    <a:pt x="737" y="1394"/>
                    <a:pt x="732" y="1397"/>
                  </a:cubicBezTo>
                  <a:cubicBezTo>
                    <a:pt x="727" y="1399"/>
                    <a:pt x="725" y="1404"/>
                    <a:pt x="725" y="1411"/>
                  </a:cubicBezTo>
                  <a:cubicBezTo>
                    <a:pt x="725" y="1418"/>
                    <a:pt x="728" y="1424"/>
                    <a:pt x="735" y="1424"/>
                  </a:cubicBezTo>
                  <a:cubicBezTo>
                    <a:pt x="746" y="1424"/>
                    <a:pt x="751" y="1416"/>
                    <a:pt x="751" y="1403"/>
                  </a:cubicBezTo>
                  <a:lnTo>
                    <a:pt x="751" y="1389"/>
                  </a:lnTo>
                  <a:lnTo>
                    <a:pt x="751" y="1389"/>
                  </a:lnTo>
                  <a:close/>
                  <a:moveTo>
                    <a:pt x="767" y="1416"/>
                  </a:moveTo>
                  <a:lnTo>
                    <a:pt x="767" y="1416"/>
                  </a:lnTo>
                  <a:cubicBezTo>
                    <a:pt x="767" y="1420"/>
                    <a:pt x="769" y="1422"/>
                    <a:pt x="771" y="1422"/>
                  </a:cubicBezTo>
                  <a:cubicBezTo>
                    <a:pt x="773" y="1422"/>
                    <a:pt x="774" y="1422"/>
                    <a:pt x="774" y="1422"/>
                  </a:cubicBezTo>
                  <a:lnTo>
                    <a:pt x="774" y="1433"/>
                  </a:lnTo>
                  <a:cubicBezTo>
                    <a:pt x="772" y="1434"/>
                    <a:pt x="769" y="1435"/>
                    <a:pt x="766" y="1435"/>
                  </a:cubicBezTo>
                  <a:cubicBezTo>
                    <a:pt x="758" y="1435"/>
                    <a:pt x="752" y="1432"/>
                    <a:pt x="751" y="1424"/>
                  </a:cubicBezTo>
                  <a:lnTo>
                    <a:pt x="751" y="1424"/>
                  </a:lnTo>
                  <a:cubicBezTo>
                    <a:pt x="746" y="1432"/>
                    <a:pt x="740" y="1436"/>
                    <a:pt x="730" y="1436"/>
                  </a:cubicBezTo>
                  <a:cubicBezTo>
                    <a:pt x="716" y="1436"/>
                    <a:pt x="707" y="1429"/>
                    <a:pt x="707" y="1412"/>
                  </a:cubicBezTo>
                  <a:cubicBezTo>
                    <a:pt x="707" y="1393"/>
                    <a:pt x="716" y="1389"/>
                    <a:pt x="727" y="1385"/>
                  </a:cubicBezTo>
                  <a:lnTo>
                    <a:pt x="741" y="1382"/>
                  </a:lnTo>
                  <a:cubicBezTo>
                    <a:pt x="747" y="1380"/>
                    <a:pt x="751" y="1378"/>
                    <a:pt x="751" y="1371"/>
                  </a:cubicBezTo>
                  <a:cubicBezTo>
                    <a:pt x="751" y="1363"/>
                    <a:pt x="748" y="1358"/>
                    <a:pt x="739" y="1358"/>
                  </a:cubicBezTo>
                  <a:cubicBezTo>
                    <a:pt x="727" y="1358"/>
                    <a:pt x="726" y="1366"/>
                    <a:pt x="726" y="1374"/>
                  </a:cubicBezTo>
                  <a:lnTo>
                    <a:pt x="710" y="1374"/>
                  </a:lnTo>
                  <a:cubicBezTo>
                    <a:pt x="710" y="1356"/>
                    <a:pt x="717" y="1346"/>
                    <a:pt x="740" y="1346"/>
                  </a:cubicBezTo>
                  <a:cubicBezTo>
                    <a:pt x="755" y="1346"/>
                    <a:pt x="767" y="1352"/>
                    <a:pt x="767" y="1367"/>
                  </a:cubicBezTo>
                  <a:lnTo>
                    <a:pt x="767" y="1416"/>
                  </a:lnTo>
                  <a:lnTo>
                    <a:pt x="767" y="1416"/>
                  </a:lnTo>
                  <a:close/>
                  <a:moveTo>
                    <a:pt x="703" y="1403"/>
                  </a:moveTo>
                  <a:lnTo>
                    <a:pt x="703" y="1403"/>
                  </a:lnTo>
                  <a:cubicBezTo>
                    <a:pt x="702" y="1423"/>
                    <a:pt x="695" y="1436"/>
                    <a:pt x="674" y="1436"/>
                  </a:cubicBezTo>
                  <a:cubicBezTo>
                    <a:pt x="649" y="1436"/>
                    <a:pt x="642" y="1418"/>
                    <a:pt x="642" y="1391"/>
                  </a:cubicBezTo>
                  <a:cubicBezTo>
                    <a:pt x="642" y="1365"/>
                    <a:pt x="649" y="1346"/>
                    <a:pt x="674" y="1346"/>
                  </a:cubicBezTo>
                  <a:cubicBezTo>
                    <a:pt x="699" y="1346"/>
                    <a:pt x="703" y="1366"/>
                    <a:pt x="703" y="1377"/>
                  </a:cubicBezTo>
                  <a:lnTo>
                    <a:pt x="686" y="1377"/>
                  </a:lnTo>
                  <a:cubicBezTo>
                    <a:pt x="686" y="1369"/>
                    <a:pt x="684" y="1359"/>
                    <a:pt x="674" y="1359"/>
                  </a:cubicBezTo>
                  <a:cubicBezTo>
                    <a:pt x="661" y="1359"/>
                    <a:pt x="659" y="1372"/>
                    <a:pt x="659" y="1391"/>
                  </a:cubicBezTo>
                  <a:cubicBezTo>
                    <a:pt x="659" y="1410"/>
                    <a:pt x="661" y="1424"/>
                    <a:pt x="674" y="1424"/>
                  </a:cubicBezTo>
                  <a:cubicBezTo>
                    <a:pt x="683" y="1424"/>
                    <a:pt x="687" y="1416"/>
                    <a:pt x="687" y="1403"/>
                  </a:cubicBezTo>
                  <a:lnTo>
                    <a:pt x="703" y="1403"/>
                  </a:lnTo>
                  <a:lnTo>
                    <a:pt x="703" y="1403"/>
                  </a:lnTo>
                  <a:close/>
                  <a:moveTo>
                    <a:pt x="613" y="1348"/>
                  </a:moveTo>
                  <a:lnTo>
                    <a:pt x="613" y="1348"/>
                  </a:lnTo>
                  <a:lnTo>
                    <a:pt x="630" y="1348"/>
                  </a:lnTo>
                  <a:lnTo>
                    <a:pt x="630" y="1434"/>
                  </a:lnTo>
                  <a:lnTo>
                    <a:pt x="613" y="1434"/>
                  </a:lnTo>
                  <a:lnTo>
                    <a:pt x="613" y="1348"/>
                  </a:lnTo>
                  <a:close/>
                  <a:moveTo>
                    <a:pt x="613" y="1319"/>
                  </a:moveTo>
                  <a:lnTo>
                    <a:pt x="613" y="1319"/>
                  </a:lnTo>
                  <a:lnTo>
                    <a:pt x="630" y="1319"/>
                  </a:lnTo>
                  <a:lnTo>
                    <a:pt x="630" y="1336"/>
                  </a:lnTo>
                  <a:lnTo>
                    <a:pt x="613" y="1336"/>
                  </a:lnTo>
                  <a:lnTo>
                    <a:pt x="613" y="1319"/>
                  </a:lnTo>
                  <a:close/>
                  <a:moveTo>
                    <a:pt x="561" y="1348"/>
                  </a:moveTo>
                  <a:lnTo>
                    <a:pt x="561" y="1348"/>
                  </a:lnTo>
                  <a:lnTo>
                    <a:pt x="573" y="1348"/>
                  </a:lnTo>
                  <a:lnTo>
                    <a:pt x="573" y="1324"/>
                  </a:lnTo>
                  <a:lnTo>
                    <a:pt x="590" y="1324"/>
                  </a:lnTo>
                  <a:lnTo>
                    <a:pt x="590" y="1348"/>
                  </a:lnTo>
                  <a:lnTo>
                    <a:pt x="604" y="1348"/>
                  </a:lnTo>
                  <a:lnTo>
                    <a:pt x="604" y="1361"/>
                  </a:lnTo>
                  <a:lnTo>
                    <a:pt x="590" y="1361"/>
                  </a:lnTo>
                  <a:lnTo>
                    <a:pt x="590" y="1412"/>
                  </a:lnTo>
                  <a:cubicBezTo>
                    <a:pt x="590" y="1419"/>
                    <a:pt x="592" y="1421"/>
                    <a:pt x="598" y="1421"/>
                  </a:cubicBezTo>
                  <a:cubicBezTo>
                    <a:pt x="601" y="1421"/>
                    <a:pt x="603" y="1421"/>
                    <a:pt x="604" y="1421"/>
                  </a:cubicBezTo>
                  <a:lnTo>
                    <a:pt x="604" y="1434"/>
                  </a:lnTo>
                  <a:cubicBezTo>
                    <a:pt x="601" y="1435"/>
                    <a:pt x="596" y="1435"/>
                    <a:pt x="591" y="1435"/>
                  </a:cubicBezTo>
                  <a:cubicBezTo>
                    <a:pt x="579" y="1435"/>
                    <a:pt x="573" y="1432"/>
                    <a:pt x="573" y="1414"/>
                  </a:cubicBezTo>
                  <a:lnTo>
                    <a:pt x="573" y="1361"/>
                  </a:lnTo>
                  <a:lnTo>
                    <a:pt x="561" y="1361"/>
                  </a:lnTo>
                  <a:lnTo>
                    <a:pt x="561" y="1348"/>
                  </a:lnTo>
                  <a:lnTo>
                    <a:pt x="561" y="1348"/>
                  </a:lnTo>
                  <a:close/>
                  <a:moveTo>
                    <a:pt x="541" y="1373"/>
                  </a:moveTo>
                  <a:lnTo>
                    <a:pt x="541" y="1373"/>
                  </a:lnTo>
                  <a:lnTo>
                    <a:pt x="541" y="1371"/>
                  </a:lnTo>
                  <a:cubicBezTo>
                    <a:pt x="541" y="1364"/>
                    <a:pt x="538" y="1358"/>
                    <a:pt x="529" y="1358"/>
                  </a:cubicBezTo>
                  <a:cubicBezTo>
                    <a:pt x="523" y="1358"/>
                    <a:pt x="517" y="1361"/>
                    <a:pt x="517" y="1369"/>
                  </a:cubicBezTo>
                  <a:cubicBezTo>
                    <a:pt x="517" y="1376"/>
                    <a:pt x="520" y="1379"/>
                    <a:pt x="529" y="1382"/>
                  </a:cubicBezTo>
                  <a:lnTo>
                    <a:pt x="540" y="1386"/>
                  </a:lnTo>
                  <a:cubicBezTo>
                    <a:pt x="553" y="1390"/>
                    <a:pt x="559" y="1397"/>
                    <a:pt x="559" y="1410"/>
                  </a:cubicBezTo>
                  <a:cubicBezTo>
                    <a:pt x="559" y="1429"/>
                    <a:pt x="546" y="1436"/>
                    <a:pt x="528" y="1436"/>
                  </a:cubicBezTo>
                  <a:cubicBezTo>
                    <a:pt x="507" y="1436"/>
                    <a:pt x="500" y="1426"/>
                    <a:pt x="500" y="1410"/>
                  </a:cubicBezTo>
                  <a:lnTo>
                    <a:pt x="500" y="1407"/>
                  </a:lnTo>
                  <a:lnTo>
                    <a:pt x="515" y="1407"/>
                  </a:lnTo>
                  <a:lnTo>
                    <a:pt x="515" y="1409"/>
                  </a:lnTo>
                  <a:cubicBezTo>
                    <a:pt x="515" y="1419"/>
                    <a:pt x="519" y="1425"/>
                    <a:pt x="529" y="1425"/>
                  </a:cubicBezTo>
                  <a:cubicBezTo>
                    <a:pt x="538" y="1425"/>
                    <a:pt x="543" y="1420"/>
                    <a:pt x="543" y="1412"/>
                  </a:cubicBezTo>
                  <a:cubicBezTo>
                    <a:pt x="543" y="1406"/>
                    <a:pt x="539" y="1401"/>
                    <a:pt x="533" y="1399"/>
                  </a:cubicBezTo>
                  <a:lnTo>
                    <a:pt x="519" y="1394"/>
                  </a:lnTo>
                  <a:cubicBezTo>
                    <a:pt x="506" y="1390"/>
                    <a:pt x="501" y="1383"/>
                    <a:pt x="501" y="1370"/>
                  </a:cubicBezTo>
                  <a:cubicBezTo>
                    <a:pt x="501" y="1354"/>
                    <a:pt x="513" y="1346"/>
                    <a:pt x="530" y="1346"/>
                  </a:cubicBezTo>
                  <a:cubicBezTo>
                    <a:pt x="552" y="1346"/>
                    <a:pt x="557" y="1359"/>
                    <a:pt x="557" y="1370"/>
                  </a:cubicBezTo>
                  <a:lnTo>
                    <a:pt x="557" y="1373"/>
                  </a:lnTo>
                  <a:lnTo>
                    <a:pt x="541" y="1373"/>
                  </a:lnTo>
                  <a:lnTo>
                    <a:pt x="541" y="1373"/>
                  </a:lnTo>
                  <a:close/>
                  <a:moveTo>
                    <a:pt x="471" y="1348"/>
                  </a:moveTo>
                  <a:lnTo>
                    <a:pt x="471" y="1348"/>
                  </a:lnTo>
                  <a:lnTo>
                    <a:pt x="488" y="1348"/>
                  </a:lnTo>
                  <a:lnTo>
                    <a:pt x="488" y="1434"/>
                  </a:lnTo>
                  <a:lnTo>
                    <a:pt x="471" y="1434"/>
                  </a:lnTo>
                  <a:lnTo>
                    <a:pt x="471" y="1348"/>
                  </a:lnTo>
                  <a:close/>
                  <a:moveTo>
                    <a:pt x="471" y="1319"/>
                  </a:moveTo>
                  <a:lnTo>
                    <a:pt x="471" y="1319"/>
                  </a:lnTo>
                  <a:lnTo>
                    <a:pt x="488" y="1319"/>
                  </a:lnTo>
                  <a:lnTo>
                    <a:pt x="488" y="1336"/>
                  </a:lnTo>
                  <a:lnTo>
                    <a:pt x="471" y="1336"/>
                  </a:lnTo>
                  <a:lnTo>
                    <a:pt x="471" y="1319"/>
                  </a:lnTo>
                  <a:close/>
                  <a:moveTo>
                    <a:pt x="420" y="1348"/>
                  </a:moveTo>
                  <a:lnTo>
                    <a:pt x="420" y="1348"/>
                  </a:lnTo>
                  <a:lnTo>
                    <a:pt x="432" y="1348"/>
                  </a:lnTo>
                  <a:lnTo>
                    <a:pt x="432" y="1324"/>
                  </a:lnTo>
                  <a:lnTo>
                    <a:pt x="449" y="1324"/>
                  </a:lnTo>
                  <a:lnTo>
                    <a:pt x="449" y="1348"/>
                  </a:lnTo>
                  <a:lnTo>
                    <a:pt x="463" y="1348"/>
                  </a:lnTo>
                  <a:lnTo>
                    <a:pt x="463" y="1361"/>
                  </a:lnTo>
                  <a:lnTo>
                    <a:pt x="449" y="1361"/>
                  </a:lnTo>
                  <a:lnTo>
                    <a:pt x="449" y="1412"/>
                  </a:lnTo>
                  <a:cubicBezTo>
                    <a:pt x="449" y="1419"/>
                    <a:pt x="451" y="1421"/>
                    <a:pt x="457" y="1421"/>
                  </a:cubicBezTo>
                  <a:cubicBezTo>
                    <a:pt x="459" y="1421"/>
                    <a:pt x="461" y="1421"/>
                    <a:pt x="463" y="1421"/>
                  </a:cubicBezTo>
                  <a:lnTo>
                    <a:pt x="463" y="1434"/>
                  </a:lnTo>
                  <a:cubicBezTo>
                    <a:pt x="459" y="1435"/>
                    <a:pt x="454" y="1435"/>
                    <a:pt x="449" y="1435"/>
                  </a:cubicBezTo>
                  <a:cubicBezTo>
                    <a:pt x="437" y="1435"/>
                    <a:pt x="432" y="1432"/>
                    <a:pt x="432" y="1414"/>
                  </a:cubicBezTo>
                  <a:lnTo>
                    <a:pt x="432" y="1361"/>
                  </a:lnTo>
                  <a:lnTo>
                    <a:pt x="420" y="1361"/>
                  </a:lnTo>
                  <a:lnTo>
                    <a:pt x="420" y="1348"/>
                  </a:lnTo>
                  <a:lnTo>
                    <a:pt x="420" y="1348"/>
                  </a:lnTo>
                  <a:close/>
                  <a:moveTo>
                    <a:pt x="395" y="1389"/>
                  </a:moveTo>
                  <a:lnTo>
                    <a:pt x="395" y="1389"/>
                  </a:lnTo>
                  <a:cubicBezTo>
                    <a:pt x="390" y="1392"/>
                    <a:pt x="381" y="1394"/>
                    <a:pt x="376" y="1397"/>
                  </a:cubicBezTo>
                  <a:cubicBezTo>
                    <a:pt x="371" y="1399"/>
                    <a:pt x="369" y="1404"/>
                    <a:pt x="369" y="1411"/>
                  </a:cubicBezTo>
                  <a:cubicBezTo>
                    <a:pt x="369" y="1418"/>
                    <a:pt x="372" y="1424"/>
                    <a:pt x="379" y="1424"/>
                  </a:cubicBezTo>
                  <a:cubicBezTo>
                    <a:pt x="390" y="1424"/>
                    <a:pt x="395" y="1416"/>
                    <a:pt x="395" y="1403"/>
                  </a:cubicBezTo>
                  <a:lnTo>
                    <a:pt x="395" y="1389"/>
                  </a:lnTo>
                  <a:lnTo>
                    <a:pt x="395" y="1389"/>
                  </a:lnTo>
                  <a:close/>
                  <a:moveTo>
                    <a:pt x="411" y="1416"/>
                  </a:moveTo>
                  <a:lnTo>
                    <a:pt x="411" y="1416"/>
                  </a:lnTo>
                  <a:cubicBezTo>
                    <a:pt x="411" y="1420"/>
                    <a:pt x="413" y="1422"/>
                    <a:pt x="416" y="1422"/>
                  </a:cubicBezTo>
                  <a:cubicBezTo>
                    <a:pt x="417" y="1422"/>
                    <a:pt x="418" y="1422"/>
                    <a:pt x="418" y="1422"/>
                  </a:cubicBezTo>
                  <a:lnTo>
                    <a:pt x="418" y="1433"/>
                  </a:lnTo>
                  <a:cubicBezTo>
                    <a:pt x="416" y="1434"/>
                    <a:pt x="413" y="1435"/>
                    <a:pt x="410" y="1435"/>
                  </a:cubicBezTo>
                  <a:cubicBezTo>
                    <a:pt x="402" y="1435"/>
                    <a:pt x="396" y="1432"/>
                    <a:pt x="395" y="1424"/>
                  </a:cubicBezTo>
                  <a:lnTo>
                    <a:pt x="395" y="1424"/>
                  </a:lnTo>
                  <a:cubicBezTo>
                    <a:pt x="390" y="1432"/>
                    <a:pt x="384" y="1436"/>
                    <a:pt x="374" y="1436"/>
                  </a:cubicBezTo>
                  <a:cubicBezTo>
                    <a:pt x="360" y="1436"/>
                    <a:pt x="351" y="1429"/>
                    <a:pt x="351" y="1412"/>
                  </a:cubicBezTo>
                  <a:cubicBezTo>
                    <a:pt x="351" y="1393"/>
                    <a:pt x="360" y="1389"/>
                    <a:pt x="371" y="1385"/>
                  </a:cubicBezTo>
                  <a:lnTo>
                    <a:pt x="385" y="1382"/>
                  </a:lnTo>
                  <a:cubicBezTo>
                    <a:pt x="391" y="1380"/>
                    <a:pt x="395" y="1378"/>
                    <a:pt x="395" y="1371"/>
                  </a:cubicBezTo>
                  <a:cubicBezTo>
                    <a:pt x="395" y="1363"/>
                    <a:pt x="392" y="1358"/>
                    <a:pt x="383" y="1358"/>
                  </a:cubicBezTo>
                  <a:cubicBezTo>
                    <a:pt x="372" y="1358"/>
                    <a:pt x="370" y="1366"/>
                    <a:pt x="370" y="1374"/>
                  </a:cubicBezTo>
                  <a:lnTo>
                    <a:pt x="354" y="1374"/>
                  </a:lnTo>
                  <a:cubicBezTo>
                    <a:pt x="354" y="1356"/>
                    <a:pt x="361" y="1346"/>
                    <a:pt x="384" y="1346"/>
                  </a:cubicBezTo>
                  <a:cubicBezTo>
                    <a:pt x="399" y="1346"/>
                    <a:pt x="411" y="1352"/>
                    <a:pt x="411" y="1367"/>
                  </a:cubicBezTo>
                  <a:lnTo>
                    <a:pt x="411" y="1416"/>
                  </a:lnTo>
                  <a:lnTo>
                    <a:pt x="411" y="1416"/>
                  </a:lnTo>
                  <a:close/>
                  <a:moveTo>
                    <a:pt x="304" y="1348"/>
                  </a:moveTo>
                  <a:lnTo>
                    <a:pt x="304" y="1348"/>
                  </a:lnTo>
                  <a:lnTo>
                    <a:pt x="316" y="1348"/>
                  </a:lnTo>
                  <a:lnTo>
                    <a:pt x="316" y="1324"/>
                  </a:lnTo>
                  <a:lnTo>
                    <a:pt x="333" y="1324"/>
                  </a:lnTo>
                  <a:lnTo>
                    <a:pt x="333" y="1348"/>
                  </a:lnTo>
                  <a:lnTo>
                    <a:pt x="347" y="1348"/>
                  </a:lnTo>
                  <a:lnTo>
                    <a:pt x="347" y="1361"/>
                  </a:lnTo>
                  <a:lnTo>
                    <a:pt x="333" y="1361"/>
                  </a:lnTo>
                  <a:lnTo>
                    <a:pt x="333" y="1412"/>
                  </a:lnTo>
                  <a:cubicBezTo>
                    <a:pt x="333" y="1419"/>
                    <a:pt x="335" y="1421"/>
                    <a:pt x="341" y="1421"/>
                  </a:cubicBezTo>
                  <a:cubicBezTo>
                    <a:pt x="343" y="1421"/>
                    <a:pt x="345" y="1421"/>
                    <a:pt x="347" y="1421"/>
                  </a:cubicBezTo>
                  <a:lnTo>
                    <a:pt x="347" y="1434"/>
                  </a:lnTo>
                  <a:cubicBezTo>
                    <a:pt x="343" y="1435"/>
                    <a:pt x="339" y="1435"/>
                    <a:pt x="333" y="1435"/>
                  </a:cubicBezTo>
                  <a:cubicBezTo>
                    <a:pt x="321" y="1435"/>
                    <a:pt x="316" y="1432"/>
                    <a:pt x="316" y="1414"/>
                  </a:cubicBezTo>
                  <a:lnTo>
                    <a:pt x="316" y="1361"/>
                  </a:lnTo>
                  <a:lnTo>
                    <a:pt x="304" y="1361"/>
                  </a:lnTo>
                  <a:lnTo>
                    <a:pt x="304" y="1348"/>
                  </a:lnTo>
                  <a:lnTo>
                    <a:pt x="304" y="1348"/>
                  </a:lnTo>
                  <a:close/>
                  <a:moveTo>
                    <a:pt x="247" y="1399"/>
                  </a:moveTo>
                  <a:lnTo>
                    <a:pt x="247" y="1399"/>
                  </a:lnTo>
                  <a:lnTo>
                    <a:pt x="247" y="1402"/>
                  </a:lnTo>
                  <a:cubicBezTo>
                    <a:pt x="247" y="1416"/>
                    <a:pt x="253" y="1423"/>
                    <a:pt x="266" y="1423"/>
                  </a:cubicBezTo>
                  <a:cubicBezTo>
                    <a:pt x="277" y="1423"/>
                    <a:pt x="283" y="1415"/>
                    <a:pt x="283" y="1406"/>
                  </a:cubicBezTo>
                  <a:cubicBezTo>
                    <a:pt x="283" y="1394"/>
                    <a:pt x="277" y="1389"/>
                    <a:pt x="267" y="1386"/>
                  </a:cubicBezTo>
                  <a:lnTo>
                    <a:pt x="254" y="1382"/>
                  </a:lnTo>
                  <a:cubicBezTo>
                    <a:pt x="238" y="1375"/>
                    <a:pt x="231" y="1367"/>
                    <a:pt x="231" y="1350"/>
                  </a:cubicBezTo>
                  <a:cubicBezTo>
                    <a:pt x="231" y="1330"/>
                    <a:pt x="245" y="1318"/>
                    <a:pt x="266" y="1318"/>
                  </a:cubicBezTo>
                  <a:cubicBezTo>
                    <a:pt x="295" y="1318"/>
                    <a:pt x="298" y="1336"/>
                    <a:pt x="298" y="1348"/>
                  </a:cubicBezTo>
                  <a:lnTo>
                    <a:pt x="298" y="1351"/>
                  </a:lnTo>
                  <a:lnTo>
                    <a:pt x="280" y="1351"/>
                  </a:lnTo>
                  <a:lnTo>
                    <a:pt x="280" y="1348"/>
                  </a:lnTo>
                  <a:cubicBezTo>
                    <a:pt x="280" y="1338"/>
                    <a:pt x="275" y="1332"/>
                    <a:pt x="264" y="1332"/>
                  </a:cubicBezTo>
                  <a:cubicBezTo>
                    <a:pt x="256" y="1332"/>
                    <a:pt x="249" y="1336"/>
                    <a:pt x="249" y="1348"/>
                  </a:cubicBezTo>
                  <a:cubicBezTo>
                    <a:pt x="249" y="1358"/>
                    <a:pt x="254" y="1363"/>
                    <a:pt x="266" y="1368"/>
                  </a:cubicBezTo>
                  <a:lnTo>
                    <a:pt x="278" y="1372"/>
                  </a:lnTo>
                  <a:cubicBezTo>
                    <a:pt x="294" y="1378"/>
                    <a:pt x="301" y="1387"/>
                    <a:pt x="301" y="1402"/>
                  </a:cubicBezTo>
                  <a:cubicBezTo>
                    <a:pt x="301" y="1426"/>
                    <a:pt x="287" y="1436"/>
                    <a:pt x="264" y="1436"/>
                  </a:cubicBezTo>
                  <a:cubicBezTo>
                    <a:pt x="235" y="1436"/>
                    <a:pt x="229" y="1418"/>
                    <a:pt x="229" y="1402"/>
                  </a:cubicBezTo>
                  <a:lnTo>
                    <a:pt x="229" y="1399"/>
                  </a:lnTo>
                  <a:lnTo>
                    <a:pt x="247" y="1399"/>
                  </a:lnTo>
                  <a:lnTo>
                    <a:pt x="247" y="1399"/>
                  </a:lnTo>
                  <a:close/>
                  <a:moveTo>
                    <a:pt x="404" y="8"/>
                  </a:moveTo>
                  <a:lnTo>
                    <a:pt x="404" y="8"/>
                  </a:lnTo>
                  <a:cubicBezTo>
                    <a:pt x="363" y="16"/>
                    <a:pt x="336" y="56"/>
                    <a:pt x="344" y="97"/>
                  </a:cubicBezTo>
                  <a:cubicBezTo>
                    <a:pt x="353" y="138"/>
                    <a:pt x="393" y="165"/>
                    <a:pt x="434" y="157"/>
                  </a:cubicBezTo>
                  <a:cubicBezTo>
                    <a:pt x="475" y="148"/>
                    <a:pt x="502" y="108"/>
                    <a:pt x="494" y="67"/>
                  </a:cubicBezTo>
                  <a:cubicBezTo>
                    <a:pt x="485" y="26"/>
                    <a:pt x="445" y="0"/>
                    <a:pt x="404" y="8"/>
                  </a:cubicBezTo>
                  <a:lnTo>
                    <a:pt x="404" y="8"/>
                  </a:lnTo>
                  <a:close/>
                  <a:moveTo>
                    <a:pt x="947" y="1117"/>
                  </a:moveTo>
                  <a:lnTo>
                    <a:pt x="947" y="1117"/>
                  </a:lnTo>
                  <a:lnTo>
                    <a:pt x="947" y="1117"/>
                  </a:lnTo>
                  <a:lnTo>
                    <a:pt x="1045" y="632"/>
                  </a:lnTo>
                  <a:cubicBezTo>
                    <a:pt x="1045" y="631"/>
                    <a:pt x="1045" y="631"/>
                    <a:pt x="1045" y="630"/>
                  </a:cubicBezTo>
                  <a:cubicBezTo>
                    <a:pt x="1059" y="567"/>
                    <a:pt x="1121" y="516"/>
                    <a:pt x="1184" y="516"/>
                  </a:cubicBezTo>
                  <a:lnTo>
                    <a:pt x="1207" y="516"/>
                  </a:lnTo>
                  <a:cubicBezTo>
                    <a:pt x="1271" y="516"/>
                    <a:pt x="1313" y="568"/>
                    <a:pt x="1300" y="632"/>
                  </a:cubicBezTo>
                  <a:lnTo>
                    <a:pt x="1202" y="1117"/>
                  </a:lnTo>
                  <a:lnTo>
                    <a:pt x="1342" y="1117"/>
                  </a:lnTo>
                  <a:lnTo>
                    <a:pt x="1439" y="632"/>
                  </a:lnTo>
                  <a:cubicBezTo>
                    <a:pt x="1468" y="491"/>
                    <a:pt x="1376" y="376"/>
                    <a:pt x="1235" y="376"/>
                  </a:cubicBezTo>
                  <a:lnTo>
                    <a:pt x="1212" y="376"/>
                  </a:lnTo>
                  <a:cubicBezTo>
                    <a:pt x="1139" y="376"/>
                    <a:pt x="1067" y="407"/>
                    <a:pt x="1010" y="457"/>
                  </a:cubicBezTo>
                  <a:cubicBezTo>
                    <a:pt x="973" y="407"/>
                    <a:pt x="913" y="376"/>
                    <a:pt x="840" y="376"/>
                  </a:cubicBezTo>
                  <a:lnTo>
                    <a:pt x="818" y="376"/>
                  </a:lnTo>
                  <a:cubicBezTo>
                    <a:pt x="676" y="376"/>
                    <a:pt x="538" y="491"/>
                    <a:pt x="510" y="632"/>
                  </a:cubicBezTo>
                  <a:lnTo>
                    <a:pt x="412" y="1117"/>
                  </a:lnTo>
                  <a:lnTo>
                    <a:pt x="552" y="1117"/>
                  </a:lnTo>
                  <a:lnTo>
                    <a:pt x="650" y="632"/>
                  </a:lnTo>
                  <a:cubicBezTo>
                    <a:pt x="663" y="568"/>
                    <a:pt x="725" y="516"/>
                    <a:pt x="790" y="516"/>
                  </a:cubicBezTo>
                  <a:lnTo>
                    <a:pt x="812" y="516"/>
                  </a:lnTo>
                  <a:cubicBezTo>
                    <a:pt x="876" y="516"/>
                    <a:pt x="917" y="567"/>
                    <a:pt x="905" y="630"/>
                  </a:cubicBezTo>
                  <a:cubicBezTo>
                    <a:pt x="905" y="631"/>
                    <a:pt x="905" y="631"/>
                    <a:pt x="905" y="632"/>
                  </a:cubicBezTo>
                  <a:lnTo>
                    <a:pt x="807" y="1117"/>
                  </a:lnTo>
                  <a:lnTo>
                    <a:pt x="947" y="1117"/>
                  </a:lnTo>
                  <a:lnTo>
                    <a:pt x="947" y="1117"/>
                  </a:lnTo>
                  <a:close/>
                  <a:moveTo>
                    <a:pt x="281" y="388"/>
                  </a:moveTo>
                  <a:lnTo>
                    <a:pt x="281" y="388"/>
                  </a:lnTo>
                  <a:lnTo>
                    <a:pt x="153" y="1067"/>
                  </a:lnTo>
                  <a:cubicBezTo>
                    <a:pt x="138" y="1142"/>
                    <a:pt x="118" y="1155"/>
                    <a:pt x="78" y="1155"/>
                  </a:cubicBezTo>
                  <a:cubicBezTo>
                    <a:pt x="61" y="1155"/>
                    <a:pt x="47" y="1155"/>
                    <a:pt x="31" y="1153"/>
                  </a:cubicBezTo>
                  <a:lnTo>
                    <a:pt x="22" y="1151"/>
                  </a:lnTo>
                  <a:lnTo>
                    <a:pt x="0" y="1268"/>
                  </a:lnTo>
                  <a:lnTo>
                    <a:pt x="6" y="1269"/>
                  </a:lnTo>
                  <a:cubicBezTo>
                    <a:pt x="25" y="1273"/>
                    <a:pt x="45" y="1275"/>
                    <a:pt x="68" y="1275"/>
                  </a:cubicBezTo>
                  <a:cubicBezTo>
                    <a:pt x="184" y="1275"/>
                    <a:pt x="261" y="1208"/>
                    <a:pt x="284" y="1086"/>
                  </a:cubicBezTo>
                  <a:lnTo>
                    <a:pt x="417" y="388"/>
                  </a:lnTo>
                  <a:lnTo>
                    <a:pt x="281" y="388"/>
                  </a:lnTo>
                  <a:lnTo>
                    <a:pt x="281" y="388"/>
                  </a:lnTo>
                  <a:close/>
                  <a:moveTo>
                    <a:pt x="1758" y="1011"/>
                  </a:moveTo>
                  <a:lnTo>
                    <a:pt x="1758" y="1011"/>
                  </a:lnTo>
                  <a:cubicBezTo>
                    <a:pt x="1944" y="1011"/>
                    <a:pt x="2001" y="826"/>
                    <a:pt x="2017" y="746"/>
                  </a:cubicBezTo>
                  <a:cubicBezTo>
                    <a:pt x="2042" y="621"/>
                    <a:pt x="2001" y="494"/>
                    <a:pt x="1853" y="494"/>
                  </a:cubicBezTo>
                  <a:cubicBezTo>
                    <a:pt x="1698" y="494"/>
                    <a:pt x="1617" y="627"/>
                    <a:pt x="1592" y="752"/>
                  </a:cubicBezTo>
                  <a:cubicBezTo>
                    <a:pt x="1580" y="812"/>
                    <a:pt x="1557" y="1011"/>
                    <a:pt x="1758" y="1011"/>
                  </a:cubicBezTo>
                  <a:lnTo>
                    <a:pt x="1758" y="1011"/>
                  </a:lnTo>
                  <a:close/>
                  <a:moveTo>
                    <a:pt x="2157" y="754"/>
                  </a:moveTo>
                  <a:lnTo>
                    <a:pt x="2157" y="754"/>
                  </a:lnTo>
                  <a:cubicBezTo>
                    <a:pt x="2112" y="983"/>
                    <a:pt x="1951" y="1131"/>
                    <a:pt x="1747" y="1131"/>
                  </a:cubicBezTo>
                  <a:cubicBezTo>
                    <a:pt x="1673" y="1131"/>
                    <a:pt x="1583" y="1104"/>
                    <a:pt x="1541" y="1033"/>
                  </a:cubicBezTo>
                  <a:cubicBezTo>
                    <a:pt x="1536" y="1061"/>
                    <a:pt x="1510" y="1200"/>
                    <a:pt x="1497" y="1270"/>
                  </a:cubicBezTo>
                  <a:lnTo>
                    <a:pt x="1362" y="1270"/>
                  </a:lnTo>
                  <a:lnTo>
                    <a:pt x="1533" y="390"/>
                  </a:lnTo>
                  <a:lnTo>
                    <a:pt x="1668" y="390"/>
                  </a:lnTo>
                  <a:cubicBezTo>
                    <a:pt x="1668" y="390"/>
                    <a:pt x="1658" y="441"/>
                    <a:pt x="1652" y="469"/>
                  </a:cubicBezTo>
                  <a:cubicBezTo>
                    <a:pt x="1706" y="408"/>
                    <a:pt x="1792" y="374"/>
                    <a:pt x="1894" y="374"/>
                  </a:cubicBezTo>
                  <a:cubicBezTo>
                    <a:pt x="2099" y="374"/>
                    <a:pt x="2203" y="523"/>
                    <a:pt x="2157" y="75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" name="TextBox 3">
            <a:extLst>
              <a:ext uri="{FF2B5EF4-FFF2-40B4-BE49-F238E27FC236}">
                <a16:creationId xmlns:a16="http://schemas.microsoft.com/office/drawing/2014/main" id="{9A29BBA6-B091-3C47-9B68-68CC5B4BA043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3310128" y="4935202"/>
            <a:ext cx="2514600" cy="169277"/>
          </a:xfrm>
          <a:prstGeom prst="rect">
            <a:avLst/>
          </a:prstGeom>
          <a:noFill/>
        </p:spPr>
        <p:txBody>
          <a:bodyPr wrap="square" anchor="b" anchorCtr="0">
            <a:spAutoFit/>
          </a:bodyPr>
          <a:lstStyle/>
          <a:p>
            <a:pPr marL="0" marR="0" lvl="0" indent="0" algn="ctr" defTabSz="274313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" b="0" i="0" u="none" strike="noStrike" kern="300" cap="none" spc="5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n-lt"/>
                <a:ea typeface="Calibri" charset="0"/>
                <a:cs typeface="Arial" panose="020B0604020202020204" pitchFamily="34" charset="0"/>
              </a:rPr>
              <a:t>Copyright © SAS Institute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199546395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AS Closing Slide">
    <p:bg>
      <p:bgPr>
        <a:gradFill>
          <a:gsLst>
            <a:gs pos="0">
              <a:srgbClr val="1D73BA">
                <a:lumMod val="55000"/>
                <a:lumOff val="45000"/>
              </a:srgbClr>
            </a:gs>
            <a:gs pos="100000">
              <a:srgbClr val="1D73BA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E24B373-ECA3-824A-AEB1-DB4B5174FAA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5000"/>
          </a:blip>
          <a:srcRect t="1" r="13180" b="4107"/>
          <a:stretch/>
        </p:blipFill>
        <p:spPr>
          <a:xfrm>
            <a:off x="5956663" y="1657883"/>
            <a:ext cx="3187337" cy="3557461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0" y="2120427"/>
            <a:ext cx="9144000" cy="584775"/>
          </a:xfrm>
        </p:spPr>
        <p:txBody>
          <a:bodyPr anchor="ctr" anchorCtr="0">
            <a:spAutoFit/>
          </a:bodyPr>
          <a:lstStyle>
            <a:lvl1pPr algn="ctr">
              <a:defRPr sz="32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TextBox 2">
            <a:hlinkClick r:id="rId3"/>
          </p:cNvPr>
          <p:cNvSpPr txBox="1"/>
          <p:nvPr/>
        </p:nvSpPr>
        <p:spPr>
          <a:xfrm>
            <a:off x="-4574" y="3943877"/>
            <a:ext cx="9144003" cy="369332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ctr" defTabSz="182880"/>
            <a:r>
              <a:rPr lang="en-US" sz="1800" baseline="0" dirty="0" err="1">
                <a:solidFill>
                  <a:schemeClr val="bg1"/>
                </a:solidFill>
              </a:rPr>
              <a:t>jmp.com</a:t>
            </a:r>
            <a:endParaRPr lang="en-US" sz="1800" baseline="0" dirty="0">
              <a:solidFill>
                <a:schemeClr val="bg1"/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7289C6C-FA6A-2543-A0DD-C0E5F3F6AFC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008354" y="4313047"/>
            <a:ext cx="842999" cy="563581"/>
            <a:chOff x="6029325" y="3268663"/>
            <a:chExt cx="1690688" cy="1130299"/>
          </a:xfrm>
          <a:solidFill>
            <a:srgbClr val="FFFFFF"/>
          </a:solidFill>
        </p:grpSpPr>
        <p:sp>
          <p:nvSpPr>
            <p:cNvPr id="12" name="Freeform 19">
              <a:extLst>
                <a:ext uri="{FF2B5EF4-FFF2-40B4-BE49-F238E27FC236}">
                  <a16:creationId xmlns:a16="http://schemas.microsoft.com/office/drawing/2014/main" id="{3BE6C20F-6C6E-2947-A35F-0FB899A089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02363" y="3302000"/>
              <a:ext cx="1468438" cy="1074737"/>
            </a:xfrm>
            <a:custGeom>
              <a:avLst/>
              <a:gdLst>
                <a:gd name="T0" fmla="*/ 1912 w 1912"/>
                <a:gd name="T1" fmla="*/ 1391 h 1393"/>
                <a:gd name="T2" fmla="*/ 1894 w 1912"/>
                <a:gd name="T3" fmla="*/ 1391 h 1393"/>
                <a:gd name="T4" fmla="*/ 1814 w 1912"/>
                <a:gd name="T5" fmla="*/ 1359 h 1393"/>
                <a:gd name="T6" fmla="*/ 1863 w 1912"/>
                <a:gd name="T7" fmla="*/ 1329 h 1393"/>
                <a:gd name="T8" fmla="*/ 1849 w 1912"/>
                <a:gd name="T9" fmla="*/ 1289 h 1393"/>
                <a:gd name="T10" fmla="*/ 1883 w 1912"/>
                <a:gd name="T11" fmla="*/ 1308 h 1393"/>
                <a:gd name="T12" fmla="*/ 1815 w 1912"/>
                <a:gd name="T13" fmla="*/ 1307 h 1393"/>
                <a:gd name="T14" fmla="*/ 1868 w 1912"/>
                <a:gd name="T15" fmla="*/ 1363 h 1393"/>
                <a:gd name="T16" fmla="*/ 1832 w 1912"/>
                <a:gd name="T17" fmla="*/ 1356 h 1393"/>
                <a:gd name="T18" fmla="*/ 1757 w 1912"/>
                <a:gd name="T19" fmla="*/ 1349 h 1393"/>
                <a:gd name="T20" fmla="*/ 1771 w 1912"/>
                <a:gd name="T21" fmla="*/ 1293 h 1393"/>
                <a:gd name="T22" fmla="*/ 1757 w 1912"/>
                <a:gd name="T23" fmla="*/ 1349 h 1393"/>
                <a:gd name="T24" fmla="*/ 1746 w 1912"/>
                <a:gd name="T25" fmla="*/ 1391 h 1393"/>
                <a:gd name="T26" fmla="*/ 1794 w 1912"/>
                <a:gd name="T27" fmla="*/ 1391 h 1393"/>
                <a:gd name="T28" fmla="*/ 1760 w 1912"/>
                <a:gd name="T29" fmla="*/ 1277 h 1393"/>
                <a:gd name="T30" fmla="*/ 1654 w 1912"/>
                <a:gd name="T31" fmla="*/ 1356 h 1393"/>
                <a:gd name="T32" fmla="*/ 1688 w 1912"/>
                <a:gd name="T33" fmla="*/ 1393 h 1393"/>
                <a:gd name="T34" fmla="*/ 1691 w 1912"/>
                <a:gd name="T35" fmla="*/ 1325 h 1393"/>
                <a:gd name="T36" fmla="*/ 1705 w 1912"/>
                <a:gd name="T37" fmla="*/ 1305 h 1393"/>
                <a:gd name="T38" fmla="*/ 1723 w 1912"/>
                <a:gd name="T39" fmla="*/ 1305 h 1393"/>
                <a:gd name="T40" fmla="*/ 1679 w 1912"/>
                <a:gd name="T41" fmla="*/ 1339 h 1393"/>
                <a:gd name="T42" fmla="*/ 1691 w 1912"/>
                <a:gd name="T43" fmla="*/ 1380 h 1393"/>
                <a:gd name="T44" fmla="*/ 1654 w 1912"/>
                <a:gd name="T45" fmla="*/ 1356 h 1393"/>
                <a:gd name="T46" fmla="*/ 1511 w 1912"/>
                <a:gd name="T47" fmla="*/ 1391 h 1393"/>
                <a:gd name="T48" fmla="*/ 1541 w 1912"/>
                <a:gd name="T49" fmla="*/ 1317 h 1393"/>
                <a:gd name="T50" fmla="*/ 1569 w 1912"/>
                <a:gd name="T51" fmla="*/ 1391 h 1393"/>
                <a:gd name="T52" fmla="*/ 1593 w 1912"/>
                <a:gd name="T53" fmla="*/ 1332 h 1393"/>
                <a:gd name="T54" fmla="*/ 1610 w 1912"/>
                <a:gd name="T55" fmla="*/ 1326 h 1393"/>
                <a:gd name="T56" fmla="*/ 1548 w 1912"/>
                <a:gd name="T57" fmla="*/ 1303 h 1393"/>
                <a:gd name="T58" fmla="*/ 1527 w 1912"/>
                <a:gd name="T59" fmla="*/ 1305 h 1393"/>
                <a:gd name="T60" fmla="*/ 1511 w 1912"/>
                <a:gd name="T61" fmla="*/ 1391 h 1393"/>
                <a:gd name="T62" fmla="*/ 1470 w 1912"/>
                <a:gd name="T63" fmla="*/ 1316 h 1393"/>
                <a:gd name="T64" fmla="*/ 1456 w 1912"/>
                <a:gd name="T65" fmla="*/ 1348 h 1393"/>
                <a:gd name="T66" fmla="*/ 1439 w 1912"/>
                <a:gd name="T67" fmla="*/ 1348 h 1393"/>
                <a:gd name="T68" fmla="*/ 1470 w 1912"/>
                <a:gd name="T69" fmla="*/ 1303 h 1393"/>
                <a:gd name="T70" fmla="*/ 1394 w 1912"/>
                <a:gd name="T71" fmla="*/ 1391 h 1393"/>
                <a:gd name="T72" fmla="*/ 1412 w 1912"/>
                <a:gd name="T73" fmla="*/ 1340 h 1393"/>
                <a:gd name="T74" fmla="*/ 1436 w 1912"/>
                <a:gd name="T75" fmla="*/ 1304 h 1393"/>
                <a:gd name="T76" fmla="*/ 1412 w 1912"/>
                <a:gd name="T77" fmla="*/ 1319 h 1393"/>
                <a:gd name="T78" fmla="*/ 1394 w 1912"/>
                <a:gd name="T79" fmla="*/ 1391 h 1393"/>
                <a:gd name="T80" fmla="*/ 1326 w 1912"/>
                <a:gd name="T81" fmla="*/ 1391 h 1393"/>
                <a:gd name="T82" fmla="*/ 1384 w 1912"/>
                <a:gd name="T83" fmla="*/ 1340 h 1393"/>
                <a:gd name="T84" fmla="*/ 1344 w 1912"/>
                <a:gd name="T85" fmla="*/ 1293 h 1393"/>
                <a:gd name="T86" fmla="*/ 1326 w 1912"/>
                <a:gd name="T87" fmla="*/ 1277 h 1393"/>
                <a:gd name="T88" fmla="*/ 630 w 1912"/>
                <a:gd name="T89" fmla="*/ 244 h 1393"/>
                <a:gd name="T90" fmla="*/ 626 w 1912"/>
                <a:gd name="T91" fmla="*/ 246 h 1393"/>
                <a:gd name="T92" fmla="*/ 360 w 1912"/>
                <a:gd name="T93" fmla="*/ 323 h 1393"/>
                <a:gd name="T94" fmla="*/ 246 w 1912"/>
                <a:gd name="T95" fmla="*/ 600 h 1393"/>
                <a:gd name="T96" fmla="*/ 236 w 1912"/>
                <a:gd name="T97" fmla="*/ 597 h 1393"/>
                <a:gd name="T98" fmla="*/ 4 w 1912"/>
                <a:gd name="T99" fmla="*/ 211 h 1393"/>
                <a:gd name="T100" fmla="*/ 1 w 1912"/>
                <a:gd name="T101" fmla="*/ 203 h 1393"/>
                <a:gd name="T102" fmla="*/ 8 w 1912"/>
                <a:gd name="T103" fmla="*/ 201 h 1393"/>
                <a:gd name="T104" fmla="*/ 392 w 1912"/>
                <a:gd name="T105" fmla="*/ 5 h 1393"/>
                <a:gd name="T106" fmla="*/ 395 w 1912"/>
                <a:gd name="T107" fmla="*/ 2 h 1393"/>
                <a:gd name="T108" fmla="*/ 405 w 1912"/>
                <a:gd name="T109" fmla="*/ 7 h 1393"/>
                <a:gd name="T110" fmla="*/ 628 w 1912"/>
                <a:gd name="T111" fmla="*/ 232 h 1393"/>
                <a:gd name="T112" fmla="*/ 630 w 1912"/>
                <a:gd name="T113" fmla="*/ 244 h 1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12" h="1393">
                  <a:moveTo>
                    <a:pt x="1894" y="1391"/>
                  </a:moveTo>
                  <a:lnTo>
                    <a:pt x="1894" y="1391"/>
                  </a:lnTo>
                  <a:lnTo>
                    <a:pt x="1912" y="1391"/>
                  </a:lnTo>
                  <a:lnTo>
                    <a:pt x="1912" y="1370"/>
                  </a:lnTo>
                  <a:lnTo>
                    <a:pt x="1894" y="1370"/>
                  </a:lnTo>
                  <a:lnTo>
                    <a:pt x="1894" y="1391"/>
                  </a:lnTo>
                  <a:close/>
                  <a:moveTo>
                    <a:pt x="1814" y="1356"/>
                  </a:moveTo>
                  <a:lnTo>
                    <a:pt x="1814" y="1356"/>
                  </a:lnTo>
                  <a:lnTo>
                    <a:pt x="1814" y="1359"/>
                  </a:lnTo>
                  <a:cubicBezTo>
                    <a:pt x="1814" y="1375"/>
                    <a:pt x="1820" y="1393"/>
                    <a:pt x="1848" y="1393"/>
                  </a:cubicBezTo>
                  <a:cubicBezTo>
                    <a:pt x="1871" y="1393"/>
                    <a:pt x="1886" y="1383"/>
                    <a:pt x="1886" y="1359"/>
                  </a:cubicBezTo>
                  <a:cubicBezTo>
                    <a:pt x="1886" y="1344"/>
                    <a:pt x="1879" y="1335"/>
                    <a:pt x="1863" y="1329"/>
                  </a:cubicBezTo>
                  <a:lnTo>
                    <a:pt x="1850" y="1325"/>
                  </a:lnTo>
                  <a:cubicBezTo>
                    <a:pt x="1838" y="1320"/>
                    <a:pt x="1833" y="1315"/>
                    <a:pt x="1833" y="1305"/>
                  </a:cubicBezTo>
                  <a:cubicBezTo>
                    <a:pt x="1833" y="1293"/>
                    <a:pt x="1841" y="1289"/>
                    <a:pt x="1849" y="1289"/>
                  </a:cubicBezTo>
                  <a:cubicBezTo>
                    <a:pt x="1860" y="1289"/>
                    <a:pt x="1865" y="1295"/>
                    <a:pt x="1865" y="1305"/>
                  </a:cubicBezTo>
                  <a:lnTo>
                    <a:pt x="1865" y="1308"/>
                  </a:lnTo>
                  <a:lnTo>
                    <a:pt x="1883" y="1308"/>
                  </a:lnTo>
                  <a:lnTo>
                    <a:pt x="1883" y="1305"/>
                  </a:lnTo>
                  <a:cubicBezTo>
                    <a:pt x="1883" y="1293"/>
                    <a:pt x="1880" y="1275"/>
                    <a:pt x="1851" y="1275"/>
                  </a:cubicBezTo>
                  <a:cubicBezTo>
                    <a:pt x="1829" y="1275"/>
                    <a:pt x="1815" y="1287"/>
                    <a:pt x="1815" y="1307"/>
                  </a:cubicBezTo>
                  <a:cubicBezTo>
                    <a:pt x="1815" y="1324"/>
                    <a:pt x="1822" y="1332"/>
                    <a:pt x="1839" y="1339"/>
                  </a:cubicBezTo>
                  <a:lnTo>
                    <a:pt x="1851" y="1343"/>
                  </a:lnTo>
                  <a:cubicBezTo>
                    <a:pt x="1862" y="1346"/>
                    <a:pt x="1868" y="1351"/>
                    <a:pt x="1868" y="1363"/>
                  </a:cubicBezTo>
                  <a:cubicBezTo>
                    <a:pt x="1868" y="1372"/>
                    <a:pt x="1862" y="1380"/>
                    <a:pt x="1850" y="1380"/>
                  </a:cubicBezTo>
                  <a:cubicBezTo>
                    <a:pt x="1838" y="1380"/>
                    <a:pt x="1832" y="1373"/>
                    <a:pt x="1832" y="1359"/>
                  </a:cubicBezTo>
                  <a:lnTo>
                    <a:pt x="1832" y="1356"/>
                  </a:lnTo>
                  <a:lnTo>
                    <a:pt x="1814" y="1356"/>
                  </a:lnTo>
                  <a:lnTo>
                    <a:pt x="1814" y="1356"/>
                  </a:lnTo>
                  <a:close/>
                  <a:moveTo>
                    <a:pt x="1757" y="1349"/>
                  </a:moveTo>
                  <a:lnTo>
                    <a:pt x="1757" y="1349"/>
                  </a:lnTo>
                  <a:lnTo>
                    <a:pt x="1770" y="1293"/>
                  </a:lnTo>
                  <a:lnTo>
                    <a:pt x="1771" y="1293"/>
                  </a:lnTo>
                  <a:lnTo>
                    <a:pt x="1784" y="1349"/>
                  </a:lnTo>
                  <a:lnTo>
                    <a:pt x="1757" y="1349"/>
                  </a:lnTo>
                  <a:lnTo>
                    <a:pt x="1757" y="1349"/>
                  </a:lnTo>
                  <a:close/>
                  <a:moveTo>
                    <a:pt x="1727" y="1391"/>
                  </a:moveTo>
                  <a:lnTo>
                    <a:pt x="1727" y="1391"/>
                  </a:lnTo>
                  <a:lnTo>
                    <a:pt x="1746" y="1391"/>
                  </a:lnTo>
                  <a:lnTo>
                    <a:pt x="1754" y="1363"/>
                  </a:lnTo>
                  <a:lnTo>
                    <a:pt x="1787" y="1363"/>
                  </a:lnTo>
                  <a:lnTo>
                    <a:pt x="1794" y="1391"/>
                  </a:lnTo>
                  <a:lnTo>
                    <a:pt x="1813" y="1391"/>
                  </a:lnTo>
                  <a:lnTo>
                    <a:pt x="1783" y="1277"/>
                  </a:lnTo>
                  <a:lnTo>
                    <a:pt x="1760" y="1277"/>
                  </a:lnTo>
                  <a:lnTo>
                    <a:pt x="1727" y="1391"/>
                  </a:lnTo>
                  <a:lnTo>
                    <a:pt x="1727" y="1391"/>
                  </a:lnTo>
                  <a:close/>
                  <a:moveTo>
                    <a:pt x="1654" y="1356"/>
                  </a:moveTo>
                  <a:lnTo>
                    <a:pt x="1654" y="1356"/>
                  </a:lnTo>
                  <a:lnTo>
                    <a:pt x="1654" y="1359"/>
                  </a:lnTo>
                  <a:cubicBezTo>
                    <a:pt x="1654" y="1375"/>
                    <a:pt x="1660" y="1393"/>
                    <a:pt x="1688" y="1393"/>
                  </a:cubicBezTo>
                  <a:cubicBezTo>
                    <a:pt x="1711" y="1393"/>
                    <a:pt x="1726" y="1383"/>
                    <a:pt x="1726" y="1359"/>
                  </a:cubicBezTo>
                  <a:cubicBezTo>
                    <a:pt x="1726" y="1344"/>
                    <a:pt x="1719" y="1335"/>
                    <a:pt x="1703" y="1329"/>
                  </a:cubicBezTo>
                  <a:lnTo>
                    <a:pt x="1691" y="1325"/>
                  </a:lnTo>
                  <a:cubicBezTo>
                    <a:pt x="1679" y="1320"/>
                    <a:pt x="1674" y="1315"/>
                    <a:pt x="1674" y="1305"/>
                  </a:cubicBezTo>
                  <a:cubicBezTo>
                    <a:pt x="1674" y="1293"/>
                    <a:pt x="1681" y="1289"/>
                    <a:pt x="1689" y="1289"/>
                  </a:cubicBezTo>
                  <a:cubicBezTo>
                    <a:pt x="1700" y="1289"/>
                    <a:pt x="1705" y="1295"/>
                    <a:pt x="1705" y="1305"/>
                  </a:cubicBezTo>
                  <a:lnTo>
                    <a:pt x="1705" y="1308"/>
                  </a:lnTo>
                  <a:lnTo>
                    <a:pt x="1723" y="1308"/>
                  </a:lnTo>
                  <a:lnTo>
                    <a:pt x="1723" y="1305"/>
                  </a:lnTo>
                  <a:cubicBezTo>
                    <a:pt x="1723" y="1293"/>
                    <a:pt x="1720" y="1275"/>
                    <a:pt x="1691" y="1275"/>
                  </a:cubicBezTo>
                  <a:cubicBezTo>
                    <a:pt x="1670" y="1275"/>
                    <a:pt x="1656" y="1287"/>
                    <a:pt x="1656" y="1307"/>
                  </a:cubicBezTo>
                  <a:cubicBezTo>
                    <a:pt x="1656" y="1324"/>
                    <a:pt x="1663" y="1332"/>
                    <a:pt x="1679" y="1339"/>
                  </a:cubicBezTo>
                  <a:lnTo>
                    <a:pt x="1692" y="1343"/>
                  </a:lnTo>
                  <a:cubicBezTo>
                    <a:pt x="1702" y="1346"/>
                    <a:pt x="1708" y="1351"/>
                    <a:pt x="1708" y="1363"/>
                  </a:cubicBezTo>
                  <a:cubicBezTo>
                    <a:pt x="1708" y="1372"/>
                    <a:pt x="1702" y="1380"/>
                    <a:pt x="1691" y="1380"/>
                  </a:cubicBezTo>
                  <a:cubicBezTo>
                    <a:pt x="1678" y="1380"/>
                    <a:pt x="1672" y="1373"/>
                    <a:pt x="1672" y="1359"/>
                  </a:cubicBezTo>
                  <a:lnTo>
                    <a:pt x="1672" y="1356"/>
                  </a:lnTo>
                  <a:lnTo>
                    <a:pt x="1654" y="1356"/>
                  </a:lnTo>
                  <a:lnTo>
                    <a:pt x="1654" y="1356"/>
                  </a:lnTo>
                  <a:close/>
                  <a:moveTo>
                    <a:pt x="1511" y="1391"/>
                  </a:moveTo>
                  <a:lnTo>
                    <a:pt x="1511" y="1391"/>
                  </a:lnTo>
                  <a:lnTo>
                    <a:pt x="1528" y="1391"/>
                  </a:lnTo>
                  <a:lnTo>
                    <a:pt x="1528" y="1334"/>
                  </a:lnTo>
                  <a:cubicBezTo>
                    <a:pt x="1528" y="1322"/>
                    <a:pt x="1535" y="1317"/>
                    <a:pt x="1541" y="1317"/>
                  </a:cubicBezTo>
                  <a:cubicBezTo>
                    <a:pt x="1549" y="1317"/>
                    <a:pt x="1552" y="1321"/>
                    <a:pt x="1552" y="1332"/>
                  </a:cubicBezTo>
                  <a:lnTo>
                    <a:pt x="1552" y="1391"/>
                  </a:lnTo>
                  <a:lnTo>
                    <a:pt x="1569" y="1391"/>
                  </a:lnTo>
                  <a:lnTo>
                    <a:pt x="1569" y="1334"/>
                  </a:lnTo>
                  <a:cubicBezTo>
                    <a:pt x="1569" y="1322"/>
                    <a:pt x="1576" y="1317"/>
                    <a:pt x="1583" y="1317"/>
                  </a:cubicBezTo>
                  <a:cubicBezTo>
                    <a:pt x="1590" y="1317"/>
                    <a:pt x="1593" y="1321"/>
                    <a:pt x="1593" y="1332"/>
                  </a:cubicBezTo>
                  <a:lnTo>
                    <a:pt x="1593" y="1391"/>
                  </a:lnTo>
                  <a:lnTo>
                    <a:pt x="1610" y="1391"/>
                  </a:lnTo>
                  <a:lnTo>
                    <a:pt x="1610" y="1326"/>
                  </a:lnTo>
                  <a:cubicBezTo>
                    <a:pt x="1610" y="1309"/>
                    <a:pt x="1602" y="1303"/>
                    <a:pt x="1590" y="1303"/>
                  </a:cubicBezTo>
                  <a:cubicBezTo>
                    <a:pt x="1579" y="1303"/>
                    <a:pt x="1573" y="1308"/>
                    <a:pt x="1568" y="1316"/>
                  </a:cubicBezTo>
                  <a:cubicBezTo>
                    <a:pt x="1565" y="1309"/>
                    <a:pt x="1560" y="1303"/>
                    <a:pt x="1548" y="1303"/>
                  </a:cubicBezTo>
                  <a:cubicBezTo>
                    <a:pt x="1540" y="1303"/>
                    <a:pt x="1532" y="1308"/>
                    <a:pt x="1527" y="1315"/>
                  </a:cubicBezTo>
                  <a:lnTo>
                    <a:pt x="1527" y="1315"/>
                  </a:lnTo>
                  <a:lnTo>
                    <a:pt x="1527" y="1305"/>
                  </a:lnTo>
                  <a:lnTo>
                    <a:pt x="1511" y="1305"/>
                  </a:lnTo>
                  <a:lnTo>
                    <a:pt x="1511" y="1391"/>
                  </a:lnTo>
                  <a:lnTo>
                    <a:pt x="1511" y="1391"/>
                  </a:lnTo>
                  <a:close/>
                  <a:moveTo>
                    <a:pt x="1456" y="1348"/>
                  </a:moveTo>
                  <a:lnTo>
                    <a:pt x="1456" y="1348"/>
                  </a:lnTo>
                  <a:cubicBezTo>
                    <a:pt x="1456" y="1329"/>
                    <a:pt x="1458" y="1316"/>
                    <a:pt x="1470" y="1316"/>
                  </a:cubicBezTo>
                  <a:cubicBezTo>
                    <a:pt x="1483" y="1316"/>
                    <a:pt x="1485" y="1329"/>
                    <a:pt x="1485" y="1348"/>
                  </a:cubicBezTo>
                  <a:cubicBezTo>
                    <a:pt x="1485" y="1370"/>
                    <a:pt x="1483" y="1381"/>
                    <a:pt x="1470" y="1381"/>
                  </a:cubicBezTo>
                  <a:cubicBezTo>
                    <a:pt x="1458" y="1381"/>
                    <a:pt x="1456" y="1370"/>
                    <a:pt x="1456" y="1348"/>
                  </a:cubicBezTo>
                  <a:lnTo>
                    <a:pt x="1456" y="1348"/>
                  </a:lnTo>
                  <a:close/>
                  <a:moveTo>
                    <a:pt x="1439" y="1348"/>
                  </a:moveTo>
                  <a:lnTo>
                    <a:pt x="1439" y="1348"/>
                  </a:lnTo>
                  <a:cubicBezTo>
                    <a:pt x="1439" y="1375"/>
                    <a:pt x="1447" y="1393"/>
                    <a:pt x="1470" y="1393"/>
                  </a:cubicBezTo>
                  <a:cubicBezTo>
                    <a:pt x="1494" y="1393"/>
                    <a:pt x="1502" y="1375"/>
                    <a:pt x="1502" y="1348"/>
                  </a:cubicBezTo>
                  <a:cubicBezTo>
                    <a:pt x="1502" y="1322"/>
                    <a:pt x="1495" y="1303"/>
                    <a:pt x="1470" y="1303"/>
                  </a:cubicBezTo>
                  <a:cubicBezTo>
                    <a:pt x="1446" y="1303"/>
                    <a:pt x="1439" y="1322"/>
                    <a:pt x="1439" y="1348"/>
                  </a:cubicBezTo>
                  <a:lnTo>
                    <a:pt x="1439" y="1348"/>
                  </a:lnTo>
                  <a:close/>
                  <a:moveTo>
                    <a:pt x="1394" y="1391"/>
                  </a:moveTo>
                  <a:lnTo>
                    <a:pt x="1394" y="1391"/>
                  </a:lnTo>
                  <a:lnTo>
                    <a:pt x="1412" y="1391"/>
                  </a:lnTo>
                  <a:lnTo>
                    <a:pt x="1412" y="1340"/>
                  </a:lnTo>
                  <a:cubicBezTo>
                    <a:pt x="1412" y="1324"/>
                    <a:pt x="1421" y="1320"/>
                    <a:pt x="1429" y="1320"/>
                  </a:cubicBezTo>
                  <a:cubicBezTo>
                    <a:pt x="1432" y="1320"/>
                    <a:pt x="1435" y="1321"/>
                    <a:pt x="1436" y="1321"/>
                  </a:cubicBezTo>
                  <a:lnTo>
                    <a:pt x="1436" y="1304"/>
                  </a:lnTo>
                  <a:cubicBezTo>
                    <a:pt x="1435" y="1304"/>
                    <a:pt x="1434" y="1303"/>
                    <a:pt x="1432" y="1303"/>
                  </a:cubicBezTo>
                  <a:cubicBezTo>
                    <a:pt x="1422" y="1303"/>
                    <a:pt x="1416" y="1309"/>
                    <a:pt x="1412" y="1319"/>
                  </a:cubicBezTo>
                  <a:lnTo>
                    <a:pt x="1412" y="1319"/>
                  </a:lnTo>
                  <a:lnTo>
                    <a:pt x="1412" y="1305"/>
                  </a:lnTo>
                  <a:lnTo>
                    <a:pt x="1394" y="1305"/>
                  </a:lnTo>
                  <a:lnTo>
                    <a:pt x="1394" y="1391"/>
                  </a:lnTo>
                  <a:lnTo>
                    <a:pt x="1394" y="1391"/>
                  </a:lnTo>
                  <a:close/>
                  <a:moveTo>
                    <a:pt x="1326" y="1391"/>
                  </a:moveTo>
                  <a:lnTo>
                    <a:pt x="1326" y="1391"/>
                  </a:lnTo>
                  <a:lnTo>
                    <a:pt x="1344" y="1391"/>
                  </a:lnTo>
                  <a:lnTo>
                    <a:pt x="1344" y="1340"/>
                  </a:lnTo>
                  <a:lnTo>
                    <a:pt x="1384" y="1340"/>
                  </a:lnTo>
                  <a:lnTo>
                    <a:pt x="1384" y="1324"/>
                  </a:lnTo>
                  <a:lnTo>
                    <a:pt x="1344" y="1324"/>
                  </a:lnTo>
                  <a:lnTo>
                    <a:pt x="1344" y="1293"/>
                  </a:lnTo>
                  <a:lnTo>
                    <a:pt x="1386" y="1293"/>
                  </a:lnTo>
                  <a:lnTo>
                    <a:pt x="1386" y="1277"/>
                  </a:lnTo>
                  <a:lnTo>
                    <a:pt x="1326" y="1277"/>
                  </a:lnTo>
                  <a:lnTo>
                    <a:pt x="1326" y="1391"/>
                  </a:lnTo>
                  <a:lnTo>
                    <a:pt x="1326" y="1391"/>
                  </a:lnTo>
                  <a:close/>
                  <a:moveTo>
                    <a:pt x="630" y="244"/>
                  </a:moveTo>
                  <a:lnTo>
                    <a:pt x="630" y="244"/>
                  </a:lnTo>
                  <a:cubicBezTo>
                    <a:pt x="629" y="245"/>
                    <a:pt x="628" y="246"/>
                    <a:pt x="627" y="246"/>
                  </a:cubicBezTo>
                  <a:cubicBezTo>
                    <a:pt x="627" y="246"/>
                    <a:pt x="626" y="246"/>
                    <a:pt x="626" y="246"/>
                  </a:cubicBezTo>
                  <a:lnTo>
                    <a:pt x="625" y="246"/>
                  </a:lnTo>
                  <a:cubicBezTo>
                    <a:pt x="585" y="240"/>
                    <a:pt x="546" y="239"/>
                    <a:pt x="508" y="245"/>
                  </a:cubicBezTo>
                  <a:cubicBezTo>
                    <a:pt x="456" y="254"/>
                    <a:pt x="407" y="277"/>
                    <a:pt x="360" y="323"/>
                  </a:cubicBezTo>
                  <a:cubicBezTo>
                    <a:pt x="277" y="403"/>
                    <a:pt x="256" y="486"/>
                    <a:pt x="248" y="595"/>
                  </a:cubicBezTo>
                  <a:lnTo>
                    <a:pt x="248" y="595"/>
                  </a:lnTo>
                  <a:cubicBezTo>
                    <a:pt x="248" y="597"/>
                    <a:pt x="247" y="599"/>
                    <a:pt x="246" y="600"/>
                  </a:cubicBezTo>
                  <a:cubicBezTo>
                    <a:pt x="245" y="601"/>
                    <a:pt x="244" y="601"/>
                    <a:pt x="243" y="601"/>
                  </a:cubicBezTo>
                  <a:cubicBezTo>
                    <a:pt x="241" y="602"/>
                    <a:pt x="238" y="601"/>
                    <a:pt x="237" y="599"/>
                  </a:cubicBezTo>
                  <a:lnTo>
                    <a:pt x="236" y="597"/>
                  </a:lnTo>
                  <a:lnTo>
                    <a:pt x="235" y="595"/>
                  </a:lnTo>
                  <a:cubicBezTo>
                    <a:pt x="195" y="482"/>
                    <a:pt x="216" y="358"/>
                    <a:pt x="266" y="277"/>
                  </a:cubicBezTo>
                  <a:cubicBezTo>
                    <a:pt x="188" y="292"/>
                    <a:pt x="84" y="273"/>
                    <a:pt x="4" y="211"/>
                  </a:cubicBezTo>
                  <a:lnTo>
                    <a:pt x="3" y="210"/>
                  </a:lnTo>
                  <a:lnTo>
                    <a:pt x="2" y="209"/>
                  </a:lnTo>
                  <a:cubicBezTo>
                    <a:pt x="1" y="207"/>
                    <a:pt x="0" y="205"/>
                    <a:pt x="1" y="203"/>
                  </a:cubicBezTo>
                  <a:cubicBezTo>
                    <a:pt x="2" y="203"/>
                    <a:pt x="3" y="202"/>
                    <a:pt x="3" y="201"/>
                  </a:cubicBezTo>
                  <a:cubicBezTo>
                    <a:pt x="5" y="201"/>
                    <a:pt x="6" y="201"/>
                    <a:pt x="8" y="201"/>
                  </a:cubicBezTo>
                  <a:lnTo>
                    <a:pt x="8" y="201"/>
                  </a:lnTo>
                  <a:cubicBezTo>
                    <a:pt x="99" y="225"/>
                    <a:pt x="172" y="232"/>
                    <a:pt x="259" y="190"/>
                  </a:cubicBezTo>
                  <a:cubicBezTo>
                    <a:pt x="309" y="166"/>
                    <a:pt x="341" y="134"/>
                    <a:pt x="362" y="97"/>
                  </a:cubicBezTo>
                  <a:cubicBezTo>
                    <a:pt x="377" y="69"/>
                    <a:pt x="386" y="38"/>
                    <a:pt x="392" y="5"/>
                  </a:cubicBezTo>
                  <a:lnTo>
                    <a:pt x="393" y="5"/>
                  </a:lnTo>
                  <a:cubicBezTo>
                    <a:pt x="393" y="4"/>
                    <a:pt x="393" y="4"/>
                    <a:pt x="393" y="4"/>
                  </a:cubicBezTo>
                  <a:cubicBezTo>
                    <a:pt x="393" y="3"/>
                    <a:pt x="394" y="2"/>
                    <a:pt x="395" y="2"/>
                  </a:cubicBezTo>
                  <a:cubicBezTo>
                    <a:pt x="398" y="0"/>
                    <a:pt x="402" y="1"/>
                    <a:pt x="404" y="4"/>
                  </a:cubicBezTo>
                  <a:lnTo>
                    <a:pt x="404" y="5"/>
                  </a:lnTo>
                  <a:lnTo>
                    <a:pt x="405" y="7"/>
                  </a:lnTo>
                  <a:cubicBezTo>
                    <a:pt x="424" y="61"/>
                    <a:pt x="407" y="147"/>
                    <a:pt x="385" y="189"/>
                  </a:cubicBezTo>
                  <a:cubicBezTo>
                    <a:pt x="392" y="188"/>
                    <a:pt x="399" y="187"/>
                    <a:pt x="407" y="185"/>
                  </a:cubicBezTo>
                  <a:cubicBezTo>
                    <a:pt x="463" y="176"/>
                    <a:pt x="572" y="189"/>
                    <a:pt x="628" y="232"/>
                  </a:cubicBezTo>
                  <a:lnTo>
                    <a:pt x="629" y="233"/>
                  </a:lnTo>
                  <a:lnTo>
                    <a:pt x="631" y="234"/>
                  </a:lnTo>
                  <a:cubicBezTo>
                    <a:pt x="633" y="237"/>
                    <a:pt x="633" y="242"/>
                    <a:pt x="630" y="24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20">
              <a:extLst>
                <a:ext uri="{FF2B5EF4-FFF2-40B4-BE49-F238E27FC236}">
                  <a16:creationId xmlns:a16="http://schemas.microsoft.com/office/drawing/2014/main" id="{D4D7151A-9C79-6F46-8DFE-6477A7A90C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29325" y="3268663"/>
              <a:ext cx="1690688" cy="1130299"/>
            </a:xfrm>
            <a:custGeom>
              <a:avLst/>
              <a:gdLst>
                <a:gd name="T0" fmla="*/ 2042 w 2203"/>
                <a:gd name="T1" fmla="*/ 1106 h 1464"/>
                <a:gd name="T2" fmla="*/ 2053 w 2203"/>
                <a:gd name="T3" fmla="*/ 1114 h 1464"/>
                <a:gd name="T4" fmla="*/ 2099 w 2203"/>
                <a:gd name="T5" fmla="*/ 1109 h 1464"/>
                <a:gd name="T6" fmla="*/ 2054 w 2203"/>
                <a:gd name="T7" fmla="*/ 1164 h 1464"/>
                <a:gd name="T8" fmla="*/ 1486 w 2203"/>
                <a:gd name="T9" fmla="*/ 1387 h 1464"/>
                <a:gd name="T10" fmla="*/ 1500 w 2203"/>
                <a:gd name="T11" fmla="*/ 1346 h 1464"/>
                <a:gd name="T12" fmla="*/ 1424 w 2203"/>
                <a:gd name="T13" fmla="*/ 1353 h 1464"/>
                <a:gd name="T14" fmla="*/ 1436 w 2203"/>
                <a:gd name="T15" fmla="*/ 1353 h 1464"/>
                <a:gd name="T16" fmla="*/ 1366 w 2203"/>
                <a:gd name="T17" fmla="*/ 1348 h 1464"/>
                <a:gd name="T18" fmla="*/ 1353 w 2203"/>
                <a:gd name="T19" fmla="*/ 1449 h 1464"/>
                <a:gd name="T20" fmla="*/ 1303 w 2203"/>
                <a:gd name="T21" fmla="*/ 1348 h 1464"/>
                <a:gd name="T22" fmla="*/ 1321 w 2203"/>
                <a:gd name="T23" fmla="*/ 1383 h 1464"/>
                <a:gd name="T24" fmla="*/ 1263 w 2203"/>
                <a:gd name="T25" fmla="*/ 1358 h 1464"/>
                <a:gd name="T26" fmla="*/ 1263 w 2203"/>
                <a:gd name="T27" fmla="*/ 1425 h 1464"/>
                <a:gd name="T28" fmla="*/ 1248 w 2203"/>
                <a:gd name="T29" fmla="*/ 1394 h 1464"/>
                <a:gd name="T30" fmla="*/ 1229 w 2203"/>
                <a:gd name="T31" fmla="*/ 1348 h 1464"/>
                <a:gd name="T32" fmla="*/ 1130 w 2203"/>
                <a:gd name="T33" fmla="*/ 1359 h 1464"/>
                <a:gd name="T34" fmla="*/ 1099 w 2203"/>
                <a:gd name="T35" fmla="*/ 1391 h 1464"/>
                <a:gd name="T36" fmla="*/ 1092 w 2203"/>
                <a:gd name="T37" fmla="*/ 1377 h 1464"/>
                <a:gd name="T38" fmla="*/ 1007 w 2203"/>
                <a:gd name="T39" fmla="*/ 1373 h 1464"/>
                <a:gd name="T40" fmla="*/ 994 w 2203"/>
                <a:gd name="T41" fmla="*/ 1436 h 1464"/>
                <a:gd name="T42" fmla="*/ 985 w 2203"/>
                <a:gd name="T43" fmla="*/ 1394 h 1464"/>
                <a:gd name="T44" fmla="*/ 938 w 2203"/>
                <a:gd name="T45" fmla="*/ 1348 h 1464"/>
                <a:gd name="T46" fmla="*/ 956 w 2203"/>
                <a:gd name="T47" fmla="*/ 1336 h 1464"/>
                <a:gd name="T48" fmla="*/ 873 w 2203"/>
                <a:gd name="T49" fmla="*/ 1334 h 1464"/>
                <a:gd name="T50" fmla="*/ 855 w 2203"/>
                <a:gd name="T51" fmla="*/ 1434 h 1464"/>
                <a:gd name="T52" fmla="*/ 784 w 2203"/>
                <a:gd name="T53" fmla="*/ 1320 h 1464"/>
                <a:gd name="T54" fmla="*/ 751 w 2203"/>
                <a:gd name="T55" fmla="*/ 1389 h 1464"/>
                <a:gd name="T56" fmla="*/ 751 w 2203"/>
                <a:gd name="T57" fmla="*/ 1424 h 1464"/>
                <a:gd name="T58" fmla="*/ 710 w 2203"/>
                <a:gd name="T59" fmla="*/ 1374 h 1464"/>
                <a:gd name="T60" fmla="*/ 642 w 2203"/>
                <a:gd name="T61" fmla="*/ 1391 h 1464"/>
                <a:gd name="T62" fmla="*/ 703 w 2203"/>
                <a:gd name="T63" fmla="*/ 1403 h 1464"/>
                <a:gd name="T64" fmla="*/ 613 w 2203"/>
                <a:gd name="T65" fmla="*/ 1319 h 1464"/>
                <a:gd name="T66" fmla="*/ 573 w 2203"/>
                <a:gd name="T67" fmla="*/ 1348 h 1464"/>
                <a:gd name="T68" fmla="*/ 598 w 2203"/>
                <a:gd name="T69" fmla="*/ 1421 h 1464"/>
                <a:gd name="T70" fmla="*/ 561 w 2203"/>
                <a:gd name="T71" fmla="*/ 1348 h 1464"/>
                <a:gd name="T72" fmla="*/ 559 w 2203"/>
                <a:gd name="T73" fmla="*/ 1410 h 1464"/>
                <a:gd name="T74" fmla="*/ 533 w 2203"/>
                <a:gd name="T75" fmla="*/ 1399 h 1464"/>
                <a:gd name="T76" fmla="*/ 471 w 2203"/>
                <a:gd name="T77" fmla="*/ 1348 h 1464"/>
                <a:gd name="T78" fmla="*/ 488 w 2203"/>
                <a:gd name="T79" fmla="*/ 1319 h 1464"/>
                <a:gd name="T80" fmla="*/ 449 w 2203"/>
                <a:gd name="T81" fmla="*/ 1324 h 1464"/>
                <a:gd name="T82" fmla="*/ 463 w 2203"/>
                <a:gd name="T83" fmla="*/ 1434 h 1464"/>
                <a:gd name="T84" fmla="*/ 395 w 2203"/>
                <a:gd name="T85" fmla="*/ 1389 h 1464"/>
                <a:gd name="T86" fmla="*/ 411 w 2203"/>
                <a:gd name="T87" fmla="*/ 1416 h 1464"/>
                <a:gd name="T88" fmla="*/ 351 w 2203"/>
                <a:gd name="T89" fmla="*/ 1412 h 1464"/>
                <a:gd name="T90" fmla="*/ 411 w 2203"/>
                <a:gd name="T91" fmla="*/ 1367 h 1464"/>
                <a:gd name="T92" fmla="*/ 333 w 2203"/>
                <a:gd name="T93" fmla="*/ 1348 h 1464"/>
                <a:gd name="T94" fmla="*/ 333 w 2203"/>
                <a:gd name="T95" fmla="*/ 1435 h 1464"/>
                <a:gd name="T96" fmla="*/ 247 w 2203"/>
                <a:gd name="T97" fmla="*/ 1402 h 1464"/>
                <a:gd name="T98" fmla="*/ 298 w 2203"/>
                <a:gd name="T99" fmla="*/ 1351 h 1464"/>
                <a:gd name="T100" fmla="*/ 264 w 2203"/>
                <a:gd name="T101" fmla="*/ 1436 h 1464"/>
                <a:gd name="T102" fmla="*/ 434 w 2203"/>
                <a:gd name="T103" fmla="*/ 157 h 1464"/>
                <a:gd name="T104" fmla="*/ 1045 w 2203"/>
                <a:gd name="T105" fmla="*/ 630 h 1464"/>
                <a:gd name="T106" fmla="*/ 1212 w 2203"/>
                <a:gd name="T107" fmla="*/ 376 h 1464"/>
                <a:gd name="T108" fmla="*/ 790 w 2203"/>
                <a:gd name="T109" fmla="*/ 516 h 1464"/>
                <a:gd name="T110" fmla="*/ 281 w 2203"/>
                <a:gd name="T111" fmla="*/ 388 h 1464"/>
                <a:gd name="T112" fmla="*/ 284 w 2203"/>
                <a:gd name="T113" fmla="*/ 1086 h 1464"/>
                <a:gd name="T114" fmla="*/ 1592 w 2203"/>
                <a:gd name="T115" fmla="*/ 752 h 1464"/>
                <a:gd name="T116" fmla="*/ 1362 w 2203"/>
                <a:gd name="T117" fmla="*/ 1270 h 1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03" h="1464">
                  <a:moveTo>
                    <a:pt x="2042" y="1106"/>
                  </a:moveTo>
                  <a:lnTo>
                    <a:pt x="2042" y="1106"/>
                  </a:lnTo>
                  <a:lnTo>
                    <a:pt x="2053" y="1106"/>
                  </a:lnTo>
                  <a:cubicBezTo>
                    <a:pt x="2061" y="1106"/>
                    <a:pt x="2069" y="1105"/>
                    <a:pt x="2069" y="1095"/>
                  </a:cubicBezTo>
                  <a:cubicBezTo>
                    <a:pt x="2069" y="1087"/>
                    <a:pt x="2062" y="1086"/>
                    <a:pt x="2055" y="1086"/>
                  </a:cubicBezTo>
                  <a:lnTo>
                    <a:pt x="2042" y="1086"/>
                  </a:lnTo>
                  <a:lnTo>
                    <a:pt x="2042" y="1106"/>
                  </a:lnTo>
                  <a:lnTo>
                    <a:pt x="2042" y="1106"/>
                  </a:lnTo>
                  <a:close/>
                  <a:moveTo>
                    <a:pt x="2032" y="1077"/>
                  </a:moveTo>
                  <a:lnTo>
                    <a:pt x="2032" y="1077"/>
                  </a:lnTo>
                  <a:lnTo>
                    <a:pt x="2057" y="1077"/>
                  </a:lnTo>
                  <a:cubicBezTo>
                    <a:pt x="2072" y="1077"/>
                    <a:pt x="2079" y="1083"/>
                    <a:pt x="2079" y="1096"/>
                  </a:cubicBezTo>
                  <a:cubicBezTo>
                    <a:pt x="2079" y="1107"/>
                    <a:pt x="2072" y="1112"/>
                    <a:pt x="2063" y="1113"/>
                  </a:cubicBezTo>
                  <a:lnTo>
                    <a:pt x="2081" y="1142"/>
                  </a:lnTo>
                  <a:lnTo>
                    <a:pt x="2070" y="1142"/>
                  </a:lnTo>
                  <a:lnTo>
                    <a:pt x="2053" y="1114"/>
                  </a:lnTo>
                  <a:lnTo>
                    <a:pt x="2042" y="1114"/>
                  </a:lnTo>
                  <a:lnTo>
                    <a:pt x="2042" y="1142"/>
                  </a:lnTo>
                  <a:lnTo>
                    <a:pt x="2032" y="1142"/>
                  </a:lnTo>
                  <a:lnTo>
                    <a:pt x="2032" y="1077"/>
                  </a:lnTo>
                  <a:lnTo>
                    <a:pt x="2032" y="1077"/>
                  </a:lnTo>
                  <a:close/>
                  <a:moveTo>
                    <a:pt x="2054" y="1156"/>
                  </a:moveTo>
                  <a:lnTo>
                    <a:pt x="2054" y="1156"/>
                  </a:lnTo>
                  <a:cubicBezTo>
                    <a:pt x="2079" y="1156"/>
                    <a:pt x="2099" y="1136"/>
                    <a:pt x="2099" y="1109"/>
                  </a:cubicBezTo>
                  <a:cubicBezTo>
                    <a:pt x="2099" y="1083"/>
                    <a:pt x="2079" y="1063"/>
                    <a:pt x="2054" y="1063"/>
                  </a:cubicBezTo>
                  <a:cubicBezTo>
                    <a:pt x="2028" y="1063"/>
                    <a:pt x="2008" y="1083"/>
                    <a:pt x="2008" y="1109"/>
                  </a:cubicBezTo>
                  <a:cubicBezTo>
                    <a:pt x="2008" y="1136"/>
                    <a:pt x="2028" y="1156"/>
                    <a:pt x="2054" y="1156"/>
                  </a:cubicBezTo>
                  <a:lnTo>
                    <a:pt x="2054" y="1156"/>
                  </a:lnTo>
                  <a:close/>
                  <a:moveTo>
                    <a:pt x="2054" y="1055"/>
                  </a:moveTo>
                  <a:lnTo>
                    <a:pt x="2054" y="1055"/>
                  </a:lnTo>
                  <a:cubicBezTo>
                    <a:pt x="2084" y="1055"/>
                    <a:pt x="2109" y="1078"/>
                    <a:pt x="2109" y="1109"/>
                  </a:cubicBezTo>
                  <a:cubicBezTo>
                    <a:pt x="2109" y="1141"/>
                    <a:pt x="2084" y="1164"/>
                    <a:pt x="2054" y="1164"/>
                  </a:cubicBezTo>
                  <a:cubicBezTo>
                    <a:pt x="2024" y="1164"/>
                    <a:pt x="1998" y="1141"/>
                    <a:pt x="1998" y="1109"/>
                  </a:cubicBezTo>
                  <a:cubicBezTo>
                    <a:pt x="1998" y="1078"/>
                    <a:pt x="2024" y="1055"/>
                    <a:pt x="2054" y="1055"/>
                  </a:cubicBezTo>
                  <a:lnTo>
                    <a:pt x="2054" y="1055"/>
                  </a:lnTo>
                  <a:close/>
                  <a:moveTo>
                    <a:pt x="1504" y="1355"/>
                  </a:moveTo>
                  <a:lnTo>
                    <a:pt x="1504" y="1355"/>
                  </a:lnTo>
                  <a:lnTo>
                    <a:pt x="1503" y="1355"/>
                  </a:lnTo>
                  <a:lnTo>
                    <a:pt x="1491" y="1387"/>
                  </a:lnTo>
                  <a:lnTo>
                    <a:pt x="1486" y="1387"/>
                  </a:lnTo>
                  <a:lnTo>
                    <a:pt x="1474" y="1355"/>
                  </a:lnTo>
                  <a:lnTo>
                    <a:pt x="1473" y="1355"/>
                  </a:lnTo>
                  <a:lnTo>
                    <a:pt x="1473" y="1387"/>
                  </a:lnTo>
                  <a:lnTo>
                    <a:pt x="1465" y="1387"/>
                  </a:lnTo>
                  <a:lnTo>
                    <a:pt x="1465" y="1346"/>
                  </a:lnTo>
                  <a:lnTo>
                    <a:pt x="1477" y="1346"/>
                  </a:lnTo>
                  <a:lnTo>
                    <a:pt x="1489" y="1375"/>
                  </a:lnTo>
                  <a:lnTo>
                    <a:pt x="1500" y="1346"/>
                  </a:lnTo>
                  <a:lnTo>
                    <a:pt x="1512" y="1346"/>
                  </a:lnTo>
                  <a:lnTo>
                    <a:pt x="1512" y="1387"/>
                  </a:lnTo>
                  <a:lnTo>
                    <a:pt x="1504" y="1387"/>
                  </a:lnTo>
                  <a:lnTo>
                    <a:pt x="1504" y="1355"/>
                  </a:lnTo>
                  <a:lnTo>
                    <a:pt x="1504" y="1355"/>
                  </a:lnTo>
                  <a:close/>
                  <a:moveTo>
                    <a:pt x="1436" y="1353"/>
                  </a:moveTo>
                  <a:lnTo>
                    <a:pt x="1436" y="1353"/>
                  </a:lnTo>
                  <a:lnTo>
                    <a:pt x="1424" y="1353"/>
                  </a:lnTo>
                  <a:lnTo>
                    <a:pt x="1424" y="1346"/>
                  </a:lnTo>
                  <a:lnTo>
                    <a:pt x="1457" y="1346"/>
                  </a:lnTo>
                  <a:lnTo>
                    <a:pt x="1457" y="1353"/>
                  </a:lnTo>
                  <a:lnTo>
                    <a:pt x="1445" y="1353"/>
                  </a:lnTo>
                  <a:lnTo>
                    <a:pt x="1445" y="1387"/>
                  </a:lnTo>
                  <a:lnTo>
                    <a:pt x="1436" y="1387"/>
                  </a:lnTo>
                  <a:lnTo>
                    <a:pt x="1436" y="1353"/>
                  </a:lnTo>
                  <a:lnTo>
                    <a:pt x="1436" y="1353"/>
                  </a:lnTo>
                  <a:close/>
                  <a:moveTo>
                    <a:pt x="1407" y="1413"/>
                  </a:moveTo>
                  <a:lnTo>
                    <a:pt x="1407" y="1413"/>
                  </a:lnTo>
                  <a:lnTo>
                    <a:pt x="1425" y="1413"/>
                  </a:lnTo>
                  <a:lnTo>
                    <a:pt x="1425" y="1434"/>
                  </a:lnTo>
                  <a:lnTo>
                    <a:pt x="1407" y="1434"/>
                  </a:lnTo>
                  <a:lnTo>
                    <a:pt x="1407" y="1413"/>
                  </a:lnTo>
                  <a:close/>
                  <a:moveTo>
                    <a:pt x="1366" y="1348"/>
                  </a:moveTo>
                  <a:lnTo>
                    <a:pt x="1366" y="1348"/>
                  </a:lnTo>
                  <a:lnTo>
                    <a:pt x="1381" y="1413"/>
                  </a:lnTo>
                  <a:lnTo>
                    <a:pt x="1381" y="1413"/>
                  </a:lnTo>
                  <a:lnTo>
                    <a:pt x="1395" y="1348"/>
                  </a:lnTo>
                  <a:lnTo>
                    <a:pt x="1413" y="1348"/>
                  </a:lnTo>
                  <a:lnTo>
                    <a:pt x="1389" y="1437"/>
                  </a:lnTo>
                  <a:cubicBezTo>
                    <a:pt x="1383" y="1461"/>
                    <a:pt x="1377" y="1464"/>
                    <a:pt x="1359" y="1463"/>
                  </a:cubicBezTo>
                  <a:cubicBezTo>
                    <a:pt x="1357" y="1463"/>
                    <a:pt x="1355" y="1463"/>
                    <a:pt x="1353" y="1463"/>
                  </a:cubicBezTo>
                  <a:lnTo>
                    <a:pt x="1353" y="1449"/>
                  </a:lnTo>
                  <a:cubicBezTo>
                    <a:pt x="1355" y="1449"/>
                    <a:pt x="1356" y="1450"/>
                    <a:pt x="1358" y="1450"/>
                  </a:cubicBezTo>
                  <a:cubicBezTo>
                    <a:pt x="1364" y="1450"/>
                    <a:pt x="1368" y="1449"/>
                    <a:pt x="1370" y="1443"/>
                  </a:cubicBezTo>
                  <a:lnTo>
                    <a:pt x="1372" y="1436"/>
                  </a:lnTo>
                  <a:lnTo>
                    <a:pt x="1348" y="1348"/>
                  </a:lnTo>
                  <a:lnTo>
                    <a:pt x="1366" y="1348"/>
                  </a:lnTo>
                  <a:lnTo>
                    <a:pt x="1366" y="1348"/>
                  </a:lnTo>
                  <a:close/>
                  <a:moveTo>
                    <a:pt x="1303" y="1348"/>
                  </a:moveTo>
                  <a:lnTo>
                    <a:pt x="1303" y="1348"/>
                  </a:lnTo>
                  <a:lnTo>
                    <a:pt x="1321" y="1348"/>
                  </a:lnTo>
                  <a:lnTo>
                    <a:pt x="1321" y="1362"/>
                  </a:lnTo>
                  <a:lnTo>
                    <a:pt x="1321" y="1362"/>
                  </a:lnTo>
                  <a:cubicBezTo>
                    <a:pt x="1325" y="1352"/>
                    <a:pt x="1331" y="1346"/>
                    <a:pt x="1341" y="1346"/>
                  </a:cubicBezTo>
                  <a:cubicBezTo>
                    <a:pt x="1343" y="1346"/>
                    <a:pt x="1344" y="1347"/>
                    <a:pt x="1345" y="1347"/>
                  </a:cubicBezTo>
                  <a:lnTo>
                    <a:pt x="1345" y="1364"/>
                  </a:lnTo>
                  <a:cubicBezTo>
                    <a:pt x="1344" y="1364"/>
                    <a:pt x="1341" y="1363"/>
                    <a:pt x="1338" y="1363"/>
                  </a:cubicBezTo>
                  <a:cubicBezTo>
                    <a:pt x="1330" y="1363"/>
                    <a:pt x="1321" y="1367"/>
                    <a:pt x="1321" y="1383"/>
                  </a:cubicBezTo>
                  <a:lnTo>
                    <a:pt x="1321" y="1434"/>
                  </a:lnTo>
                  <a:lnTo>
                    <a:pt x="1303" y="1434"/>
                  </a:lnTo>
                  <a:lnTo>
                    <a:pt x="1303" y="1348"/>
                  </a:lnTo>
                  <a:lnTo>
                    <a:pt x="1303" y="1348"/>
                  </a:lnTo>
                  <a:close/>
                  <a:moveTo>
                    <a:pt x="1276" y="1382"/>
                  </a:moveTo>
                  <a:lnTo>
                    <a:pt x="1276" y="1382"/>
                  </a:lnTo>
                  <a:lnTo>
                    <a:pt x="1276" y="1377"/>
                  </a:lnTo>
                  <a:cubicBezTo>
                    <a:pt x="1276" y="1366"/>
                    <a:pt x="1272" y="1358"/>
                    <a:pt x="1263" y="1358"/>
                  </a:cubicBezTo>
                  <a:cubicBezTo>
                    <a:pt x="1252" y="1358"/>
                    <a:pt x="1248" y="1369"/>
                    <a:pt x="1248" y="1380"/>
                  </a:cubicBezTo>
                  <a:lnTo>
                    <a:pt x="1248" y="1382"/>
                  </a:lnTo>
                  <a:lnTo>
                    <a:pt x="1276" y="1382"/>
                  </a:lnTo>
                  <a:lnTo>
                    <a:pt x="1276" y="1382"/>
                  </a:lnTo>
                  <a:close/>
                  <a:moveTo>
                    <a:pt x="1248" y="1394"/>
                  </a:moveTo>
                  <a:lnTo>
                    <a:pt x="1248" y="1394"/>
                  </a:lnTo>
                  <a:lnTo>
                    <a:pt x="1248" y="1398"/>
                  </a:lnTo>
                  <a:cubicBezTo>
                    <a:pt x="1248" y="1410"/>
                    <a:pt x="1250" y="1425"/>
                    <a:pt x="1263" y="1425"/>
                  </a:cubicBezTo>
                  <a:cubicBezTo>
                    <a:pt x="1275" y="1425"/>
                    <a:pt x="1276" y="1411"/>
                    <a:pt x="1276" y="1405"/>
                  </a:cubicBezTo>
                  <a:lnTo>
                    <a:pt x="1293" y="1405"/>
                  </a:lnTo>
                  <a:cubicBezTo>
                    <a:pt x="1293" y="1424"/>
                    <a:pt x="1281" y="1436"/>
                    <a:pt x="1262" y="1436"/>
                  </a:cubicBezTo>
                  <a:cubicBezTo>
                    <a:pt x="1248" y="1436"/>
                    <a:pt x="1231" y="1432"/>
                    <a:pt x="1231" y="1393"/>
                  </a:cubicBezTo>
                  <a:cubicBezTo>
                    <a:pt x="1231" y="1370"/>
                    <a:pt x="1236" y="1346"/>
                    <a:pt x="1263" y="1346"/>
                  </a:cubicBezTo>
                  <a:cubicBezTo>
                    <a:pt x="1287" y="1346"/>
                    <a:pt x="1293" y="1361"/>
                    <a:pt x="1293" y="1384"/>
                  </a:cubicBezTo>
                  <a:lnTo>
                    <a:pt x="1293" y="1394"/>
                  </a:lnTo>
                  <a:lnTo>
                    <a:pt x="1248" y="1394"/>
                  </a:lnTo>
                  <a:lnTo>
                    <a:pt x="1248" y="1394"/>
                  </a:lnTo>
                  <a:close/>
                  <a:moveTo>
                    <a:pt x="1163" y="1348"/>
                  </a:moveTo>
                  <a:lnTo>
                    <a:pt x="1163" y="1348"/>
                  </a:lnTo>
                  <a:lnTo>
                    <a:pt x="1182" y="1348"/>
                  </a:lnTo>
                  <a:lnTo>
                    <a:pt x="1197" y="1416"/>
                  </a:lnTo>
                  <a:lnTo>
                    <a:pt x="1197" y="1416"/>
                  </a:lnTo>
                  <a:lnTo>
                    <a:pt x="1210" y="1348"/>
                  </a:lnTo>
                  <a:lnTo>
                    <a:pt x="1229" y="1348"/>
                  </a:lnTo>
                  <a:lnTo>
                    <a:pt x="1206" y="1434"/>
                  </a:lnTo>
                  <a:lnTo>
                    <a:pt x="1186" y="1434"/>
                  </a:lnTo>
                  <a:lnTo>
                    <a:pt x="1163" y="1348"/>
                  </a:lnTo>
                  <a:lnTo>
                    <a:pt x="1163" y="1348"/>
                  </a:lnTo>
                  <a:close/>
                  <a:moveTo>
                    <a:pt x="1130" y="1424"/>
                  </a:moveTo>
                  <a:lnTo>
                    <a:pt x="1130" y="1424"/>
                  </a:lnTo>
                  <a:cubicBezTo>
                    <a:pt x="1143" y="1424"/>
                    <a:pt x="1145" y="1413"/>
                    <a:pt x="1145" y="1391"/>
                  </a:cubicBezTo>
                  <a:cubicBezTo>
                    <a:pt x="1145" y="1372"/>
                    <a:pt x="1143" y="1359"/>
                    <a:pt x="1130" y="1359"/>
                  </a:cubicBezTo>
                  <a:cubicBezTo>
                    <a:pt x="1118" y="1359"/>
                    <a:pt x="1116" y="1372"/>
                    <a:pt x="1116" y="1391"/>
                  </a:cubicBezTo>
                  <a:cubicBezTo>
                    <a:pt x="1116" y="1413"/>
                    <a:pt x="1118" y="1424"/>
                    <a:pt x="1130" y="1424"/>
                  </a:cubicBezTo>
                  <a:lnTo>
                    <a:pt x="1130" y="1424"/>
                  </a:lnTo>
                  <a:close/>
                  <a:moveTo>
                    <a:pt x="1130" y="1346"/>
                  </a:moveTo>
                  <a:lnTo>
                    <a:pt x="1130" y="1346"/>
                  </a:lnTo>
                  <a:cubicBezTo>
                    <a:pt x="1155" y="1346"/>
                    <a:pt x="1163" y="1365"/>
                    <a:pt x="1163" y="1391"/>
                  </a:cubicBezTo>
                  <a:cubicBezTo>
                    <a:pt x="1163" y="1418"/>
                    <a:pt x="1154" y="1436"/>
                    <a:pt x="1130" y="1436"/>
                  </a:cubicBezTo>
                  <a:cubicBezTo>
                    <a:pt x="1107" y="1436"/>
                    <a:pt x="1099" y="1418"/>
                    <a:pt x="1099" y="1391"/>
                  </a:cubicBezTo>
                  <a:cubicBezTo>
                    <a:pt x="1099" y="1365"/>
                    <a:pt x="1106" y="1346"/>
                    <a:pt x="1130" y="1346"/>
                  </a:cubicBezTo>
                  <a:lnTo>
                    <a:pt x="1130" y="1346"/>
                  </a:lnTo>
                  <a:close/>
                  <a:moveTo>
                    <a:pt x="1092" y="1403"/>
                  </a:moveTo>
                  <a:lnTo>
                    <a:pt x="1092" y="1403"/>
                  </a:lnTo>
                  <a:cubicBezTo>
                    <a:pt x="1090" y="1423"/>
                    <a:pt x="1083" y="1436"/>
                    <a:pt x="1062" y="1436"/>
                  </a:cubicBezTo>
                  <a:cubicBezTo>
                    <a:pt x="1037" y="1436"/>
                    <a:pt x="1030" y="1418"/>
                    <a:pt x="1030" y="1391"/>
                  </a:cubicBezTo>
                  <a:cubicBezTo>
                    <a:pt x="1030" y="1365"/>
                    <a:pt x="1037" y="1346"/>
                    <a:pt x="1062" y="1346"/>
                  </a:cubicBezTo>
                  <a:cubicBezTo>
                    <a:pt x="1088" y="1346"/>
                    <a:pt x="1092" y="1366"/>
                    <a:pt x="1092" y="1377"/>
                  </a:cubicBezTo>
                  <a:lnTo>
                    <a:pt x="1075" y="1377"/>
                  </a:lnTo>
                  <a:cubicBezTo>
                    <a:pt x="1075" y="1369"/>
                    <a:pt x="1072" y="1359"/>
                    <a:pt x="1062" y="1359"/>
                  </a:cubicBezTo>
                  <a:cubicBezTo>
                    <a:pt x="1050" y="1359"/>
                    <a:pt x="1048" y="1372"/>
                    <a:pt x="1048" y="1391"/>
                  </a:cubicBezTo>
                  <a:cubicBezTo>
                    <a:pt x="1048" y="1410"/>
                    <a:pt x="1050" y="1424"/>
                    <a:pt x="1062" y="1424"/>
                  </a:cubicBezTo>
                  <a:cubicBezTo>
                    <a:pt x="1072" y="1424"/>
                    <a:pt x="1075" y="1416"/>
                    <a:pt x="1075" y="1403"/>
                  </a:cubicBezTo>
                  <a:lnTo>
                    <a:pt x="1092" y="1403"/>
                  </a:lnTo>
                  <a:lnTo>
                    <a:pt x="1092" y="1403"/>
                  </a:lnTo>
                  <a:close/>
                  <a:moveTo>
                    <a:pt x="1007" y="1373"/>
                  </a:moveTo>
                  <a:lnTo>
                    <a:pt x="1007" y="1373"/>
                  </a:lnTo>
                  <a:lnTo>
                    <a:pt x="1007" y="1371"/>
                  </a:lnTo>
                  <a:cubicBezTo>
                    <a:pt x="1007" y="1364"/>
                    <a:pt x="1004" y="1358"/>
                    <a:pt x="995" y="1358"/>
                  </a:cubicBezTo>
                  <a:cubicBezTo>
                    <a:pt x="988" y="1358"/>
                    <a:pt x="983" y="1361"/>
                    <a:pt x="983" y="1369"/>
                  </a:cubicBezTo>
                  <a:cubicBezTo>
                    <a:pt x="983" y="1376"/>
                    <a:pt x="986" y="1379"/>
                    <a:pt x="995" y="1382"/>
                  </a:cubicBezTo>
                  <a:lnTo>
                    <a:pt x="1006" y="1386"/>
                  </a:lnTo>
                  <a:cubicBezTo>
                    <a:pt x="1019" y="1390"/>
                    <a:pt x="1025" y="1397"/>
                    <a:pt x="1025" y="1410"/>
                  </a:cubicBezTo>
                  <a:cubicBezTo>
                    <a:pt x="1025" y="1429"/>
                    <a:pt x="1011" y="1436"/>
                    <a:pt x="994" y="1436"/>
                  </a:cubicBezTo>
                  <a:cubicBezTo>
                    <a:pt x="972" y="1436"/>
                    <a:pt x="966" y="1426"/>
                    <a:pt x="966" y="1410"/>
                  </a:cubicBezTo>
                  <a:lnTo>
                    <a:pt x="966" y="1407"/>
                  </a:lnTo>
                  <a:lnTo>
                    <a:pt x="981" y="1407"/>
                  </a:lnTo>
                  <a:lnTo>
                    <a:pt x="981" y="1409"/>
                  </a:lnTo>
                  <a:cubicBezTo>
                    <a:pt x="981" y="1419"/>
                    <a:pt x="985" y="1425"/>
                    <a:pt x="995" y="1425"/>
                  </a:cubicBezTo>
                  <a:cubicBezTo>
                    <a:pt x="1004" y="1425"/>
                    <a:pt x="1009" y="1420"/>
                    <a:pt x="1009" y="1412"/>
                  </a:cubicBezTo>
                  <a:cubicBezTo>
                    <a:pt x="1009" y="1406"/>
                    <a:pt x="1005" y="1401"/>
                    <a:pt x="999" y="1399"/>
                  </a:cubicBezTo>
                  <a:lnTo>
                    <a:pt x="985" y="1394"/>
                  </a:lnTo>
                  <a:cubicBezTo>
                    <a:pt x="972" y="1390"/>
                    <a:pt x="967" y="1383"/>
                    <a:pt x="967" y="1370"/>
                  </a:cubicBezTo>
                  <a:cubicBezTo>
                    <a:pt x="967" y="1354"/>
                    <a:pt x="978" y="1346"/>
                    <a:pt x="996" y="1346"/>
                  </a:cubicBezTo>
                  <a:cubicBezTo>
                    <a:pt x="1018" y="1346"/>
                    <a:pt x="1023" y="1359"/>
                    <a:pt x="1023" y="1370"/>
                  </a:cubicBezTo>
                  <a:lnTo>
                    <a:pt x="1023" y="1373"/>
                  </a:lnTo>
                  <a:lnTo>
                    <a:pt x="1007" y="1373"/>
                  </a:lnTo>
                  <a:lnTo>
                    <a:pt x="1007" y="1373"/>
                  </a:lnTo>
                  <a:close/>
                  <a:moveTo>
                    <a:pt x="938" y="1348"/>
                  </a:moveTo>
                  <a:lnTo>
                    <a:pt x="938" y="1348"/>
                  </a:lnTo>
                  <a:lnTo>
                    <a:pt x="956" y="1348"/>
                  </a:lnTo>
                  <a:lnTo>
                    <a:pt x="956" y="1434"/>
                  </a:lnTo>
                  <a:lnTo>
                    <a:pt x="938" y="1434"/>
                  </a:lnTo>
                  <a:lnTo>
                    <a:pt x="938" y="1348"/>
                  </a:lnTo>
                  <a:close/>
                  <a:moveTo>
                    <a:pt x="938" y="1319"/>
                  </a:moveTo>
                  <a:lnTo>
                    <a:pt x="938" y="1319"/>
                  </a:lnTo>
                  <a:lnTo>
                    <a:pt x="956" y="1319"/>
                  </a:lnTo>
                  <a:lnTo>
                    <a:pt x="956" y="1336"/>
                  </a:lnTo>
                  <a:lnTo>
                    <a:pt x="938" y="1336"/>
                  </a:lnTo>
                  <a:lnTo>
                    <a:pt x="938" y="1319"/>
                  </a:lnTo>
                  <a:close/>
                  <a:moveTo>
                    <a:pt x="873" y="1420"/>
                  </a:moveTo>
                  <a:lnTo>
                    <a:pt x="873" y="1420"/>
                  </a:lnTo>
                  <a:lnTo>
                    <a:pt x="888" y="1420"/>
                  </a:lnTo>
                  <a:cubicBezTo>
                    <a:pt x="903" y="1420"/>
                    <a:pt x="909" y="1411"/>
                    <a:pt x="909" y="1377"/>
                  </a:cubicBezTo>
                  <a:cubicBezTo>
                    <a:pt x="909" y="1345"/>
                    <a:pt x="904" y="1334"/>
                    <a:pt x="888" y="1334"/>
                  </a:cubicBezTo>
                  <a:lnTo>
                    <a:pt x="873" y="1334"/>
                  </a:lnTo>
                  <a:lnTo>
                    <a:pt x="873" y="1420"/>
                  </a:lnTo>
                  <a:lnTo>
                    <a:pt x="873" y="1420"/>
                  </a:lnTo>
                  <a:close/>
                  <a:moveTo>
                    <a:pt x="855" y="1320"/>
                  </a:moveTo>
                  <a:lnTo>
                    <a:pt x="855" y="1320"/>
                  </a:lnTo>
                  <a:lnTo>
                    <a:pt x="887" y="1320"/>
                  </a:lnTo>
                  <a:cubicBezTo>
                    <a:pt x="923" y="1320"/>
                    <a:pt x="928" y="1344"/>
                    <a:pt x="928" y="1377"/>
                  </a:cubicBezTo>
                  <a:cubicBezTo>
                    <a:pt x="928" y="1411"/>
                    <a:pt x="923" y="1434"/>
                    <a:pt x="887" y="1434"/>
                  </a:cubicBezTo>
                  <a:lnTo>
                    <a:pt x="855" y="1434"/>
                  </a:lnTo>
                  <a:lnTo>
                    <a:pt x="855" y="1320"/>
                  </a:lnTo>
                  <a:lnTo>
                    <a:pt x="855" y="1320"/>
                  </a:lnTo>
                  <a:close/>
                  <a:moveTo>
                    <a:pt x="784" y="1320"/>
                  </a:moveTo>
                  <a:lnTo>
                    <a:pt x="784" y="1320"/>
                  </a:lnTo>
                  <a:lnTo>
                    <a:pt x="801" y="1320"/>
                  </a:lnTo>
                  <a:lnTo>
                    <a:pt x="801" y="1434"/>
                  </a:lnTo>
                  <a:lnTo>
                    <a:pt x="784" y="1434"/>
                  </a:lnTo>
                  <a:lnTo>
                    <a:pt x="784" y="1320"/>
                  </a:lnTo>
                  <a:close/>
                  <a:moveTo>
                    <a:pt x="751" y="1389"/>
                  </a:moveTo>
                  <a:lnTo>
                    <a:pt x="751" y="1389"/>
                  </a:lnTo>
                  <a:cubicBezTo>
                    <a:pt x="746" y="1392"/>
                    <a:pt x="737" y="1394"/>
                    <a:pt x="732" y="1397"/>
                  </a:cubicBezTo>
                  <a:cubicBezTo>
                    <a:pt x="727" y="1399"/>
                    <a:pt x="725" y="1404"/>
                    <a:pt x="725" y="1411"/>
                  </a:cubicBezTo>
                  <a:cubicBezTo>
                    <a:pt x="725" y="1418"/>
                    <a:pt x="728" y="1424"/>
                    <a:pt x="735" y="1424"/>
                  </a:cubicBezTo>
                  <a:cubicBezTo>
                    <a:pt x="746" y="1424"/>
                    <a:pt x="751" y="1416"/>
                    <a:pt x="751" y="1403"/>
                  </a:cubicBezTo>
                  <a:lnTo>
                    <a:pt x="751" y="1389"/>
                  </a:lnTo>
                  <a:lnTo>
                    <a:pt x="751" y="1389"/>
                  </a:lnTo>
                  <a:close/>
                  <a:moveTo>
                    <a:pt x="767" y="1416"/>
                  </a:moveTo>
                  <a:lnTo>
                    <a:pt x="767" y="1416"/>
                  </a:lnTo>
                  <a:cubicBezTo>
                    <a:pt x="767" y="1420"/>
                    <a:pt x="769" y="1422"/>
                    <a:pt x="771" y="1422"/>
                  </a:cubicBezTo>
                  <a:cubicBezTo>
                    <a:pt x="773" y="1422"/>
                    <a:pt x="774" y="1422"/>
                    <a:pt x="774" y="1422"/>
                  </a:cubicBezTo>
                  <a:lnTo>
                    <a:pt x="774" y="1433"/>
                  </a:lnTo>
                  <a:cubicBezTo>
                    <a:pt x="772" y="1434"/>
                    <a:pt x="769" y="1435"/>
                    <a:pt x="766" y="1435"/>
                  </a:cubicBezTo>
                  <a:cubicBezTo>
                    <a:pt x="758" y="1435"/>
                    <a:pt x="752" y="1432"/>
                    <a:pt x="751" y="1424"/>
                  </a:cubicBezTo>
                  <a:lnTo>
                    <a:pt x="751" y="1424"/>
                  </a:lnTo>
                  <a:cubicBezTo>
                    <a:pt x="746" y="1432"/>
                    <a:pt x="740" y="1436"/>
                    <a:pt x="730" y="1436"/>
                  </a:cubicBezTo>
                  <a:cubicBezTo>
                    <a:pt x="716" y="1436"/>
                    <a:pt x="707" y="1429"/>
                    <a:pt x="707" y="1412"/>
                  </a:cubicBezTo>
                  <a:cubicBezTo>
                    <a:pt x="707" y="1393"/>
                    <a:pt x="716" y="1389"/>
                    <a:pt x="727" y="1385"/>
                  </a:cubicBezTo>
                  <a:lnTo>
                    <a:pt x="741" y="1382"/>
                  </a:lnTo>
                  <a:cubicBezTo>
                    <a:pt x="747" y="1380"/>
                    <a:pt x="751" y="1378"/>
                    <a:pt x="751" y="1371"/>
                  </a:cubicBezTo>
                  <a:cubicBezTo>
                    <a:pt x="751" y="1363"/>
                    <a:pt x="748" y="1358"/>
                    <a:pt x="739" y="1358"/>
                  </a:cubicBezTo>
                  <a:cubicBezTo>
                    <a:pt x="727" y="1358"/>
                    <a:pt x="726" y="1366"/>
                    <a:pt x="726" y="1374"/>
                  </a:cubicBezTo>
                  <a:lnTo>
                    <a:pt x="710" y="1374"/>
                  </a:lnTo>
                  <a:cubicBezTo>
                    <a:pt x="710" y="1356"/>
                    <a:pt x="717" y="1346"/>
                    <a:pt x="740" y="1346"/>
                  </a:cubicBezTo>
                  <a:cubicBezTo>
                    <a:pt x="755" y="1346"/>
                    <a:pt x="767" y="1352"/>
                    <a:pt x="767" y="1367"/>
                  </a:cubicBezTo>
                  <a:lnTo>
                    <a:pt x="767" y="1416"/>
                  </a:lnTo>
                  <a:lnTo>
                    <a:pt x="767" y="1416"/>
                  </a:lnTo>
                  <a:close/>
                  <a:moveTo>
                    <a:pt x="703" y="1403"/>
                  </a:moveTo>
                  <a:lnTo>
                    <a:pt x="703" y="1403"/>
                  </a:lnTo>
                  <a:cubicBezTo>
                    <a:pt x="702" y="1423"/>
                    <a:pt x="695" y="1436"/>
                    <a:pt x="674" y="1436"/>
                  </a:cubicBezTo>
                  <a:cubicBezTo>
                    <a:pt x="649" y="1436"/>
                    <a:pt x="642" y="1418"/>
                    <a:pt x="642" y="1391"/>
                  </a:cubicBezTo>
                  <a:cubicBezTo>
                    <a:pt x="642" y="1365"/>
                    <a:pt x="649" y="1346"/>
                    <a:pt x="674" y="1346"/>
                  </a:cubicBezTo>
                  <a:cubicBezTo>
                    <a:pt x="699" y="1346"/>
                    <a:pt x="703" y="1366"/>
                    <a:pt x="703" y="1377"/>
                  </a:cubicBezTo>
                  <a:lnTo>
                    <a:pt x="686" y="1377"/>
                  </a:lnTo>
                  <a:cubicBezTo>
                    <a:pt x="686" y="1369"/>
                    <a:pt x="684" y="1359"/>
                    <a:pt x="674" y="1359"/>
                  </a:cubicBezTo>
                  <a:cubicBezTo>
                    <a:pt x="661" y="1359"/>
                    <a:pt x="659" y="1372"/>
                    <a:pt x="659" y="1391"/>
                  </a:cubicBezTo>
                  <a:cubicBezTo>
                    <a:pt x="659" y="1410"/>
                    <a:pt x="661" y="1424"/>
                    <a:pt x="674" y="1424"/>
                  </a:cubicBezTo>
                  <a:cubicBezTo>
                    <a:pt x="683" y="1424"/>
                    <a:pt x="687" y="1416"/>
                    <a:pt x="687" y="1403"/>
                  </a:cubicBezTo>
                  <a:lnTo>
                    <a:pt x="703" y="1403"/>
                  </a:lnTo>
                  <a:lnTo>
                    <a:pt x="703" y="1403"/>
                  </a:lnTo>
                  <a:close/>
                  <a:moveTo>
                    <a:pt x="613" y="1348"/>
                  </a:moveTo>
                  <a:lnTo>
                    <a:pt x="613" y="1348"/>
                  </a:lnTo>
                  <a:lnTo>
                    <a:pt x="630" y="1348"/>
                  </a:lnTo>
                  <a:lnTo>
                    <a:pt x="630" y="1434"/>
                  </a:lnTo>
                  <a:lnTo>
                    <a:pt x="613" y="1434"/>
                  </a:lnTo>
                  <a:lnTo>
                    <a:pt x="613" y="1348"/>
                  </a:lnTo>
                  <a:close/>
                  <a:moveTo>
                    <a:pt x="613" y="1319"/>
                  </a:moveTo>
                  <a:lnTo>
                    <a:pt x="613" y="1319"/>
                  </a:lnTo>
                  <a:lnTo>
                    <a:pt x="630" y="1319"/>
                  </a:lnTo>
                  <a:lnTo>
                    <a:pt x="630" y="1336"/>
                  </a:lnTo>
                  <a:lnTo>
                    <a:pt x="613" y="1336"/>
                  </a:lnTo>
                  <a:lnTo>
                    <a:pt x="613" y="1319"/>
                  </a:lnTo>
                  <a:close/>
                  <a:moveTo>
                    <a:pt x="561" y="1348"/>
                  </a:moveTo>
                  <a:lnTo>
                    <a:pt x="561" y="1348"/>
                  </a:lnTo>
                  <a:lnTo>
                    <a:pt x="573" y="1348"/>
                  </a:lnTo>
                  <a:lnTo>
                    <a:pt x="573" y="1324"/>
                  </a:lnTo>
                  <a:lnTo>
                    <a:pt x="590" y="1324"/>
                  </a:lnTo>
                  <a:lnTo>
                    <a:pt x="590" y="1348"/>
                  </a:lnTo>
                  <a:lnTo>
                    <a:pt x="604" y="1348"/>
                  </a:lnTo>
                  <a:lnTo>
                    <a:pt x="604" y="1361"/>
                  </a:lnTo>
                  <a:lnTo>
                    <a:pt x="590" y="1361"/>
                  </a:lnTo>
                  <a:lnTo>
                    <a:pt x="590" y="1412"/>
                  </a:lnTo>
                  <a:cubicBezTo>
                    <a:pt x="590" y="1419"/>
                    <a:pt x="592" y="1421"/>
                    <a:pt x="598" y="1421"/>
                  </a:cubicBezTo>
                  <a:cubicBezTo>
                    <a:pt x="601" y="1421"/>
                    <a:pt x="603" y="1421"/>
                    <a:pt x="604" y="1421"/>
                  </a:cubicBezTo>
                  <a:lnTo>
                    <a:pt x="604" y="1434"/>
                  </a:lnTo>
                  <a:cubicBezTo>
                    <a:pt x="601" y="1435"/>
                    <a:pt x="596" y="1435"/>
                    <a:pt x="591" y="1435"/>
                  </a:cubicBezTo>
                  <a:cubicBezTo>
                    <a:pt x="579" y="1435"/>
                    <a:pt x="573" y="1432"/>
                    <a:pt x="573" y="1414"/>
                  </a:cubicBezTo>
                  <a:lnTo>
                    <a:pt x="573" y="1361"/>
                  </a:lnTo>
                  <a:lnTo>
                    <a:pt x="561" y="1361"/>
                  </a:lnTo>
                  <a:lnTo>
                    <a:pt x="561" y="1348"/>
                  </a:lnTo>
                  <a:lnTo>
                    <a:pt x="561" y="1348"/>
                  </a:lnTo>
                  <a:close/>
                  <a:moveTo>
                    <a:pt x="541" y="1373"/>
                  </a:moveTo>
                  <a:lnTo>
                    <a:pt x="541" y="1373"/>
                  </a:lnTo>
                  <a:lnTo>
                    <a:pt x="541" y="1371"/>
                  </a:lnTo>
                  <a:cubicBezTo>
                    <a:pt x="541" y="1364"/>
                    <a:pt x="538" y="1358"/>
                    <a:pt x="529" y="1358"/>
                  </a:cubicBezTo>
                  <a:cubicBezTo>
                    <a:pt x="523" y="1358"/>
                    <a:pt x="517" y="1361"/>
                    <a:pt x="517" y="1369"/>
                  </a:cubicBezTo>
                  <a:cubicBezTo>
                    <a:pt x="517" y="1376"/>
                    <a:pt x="520" y="1379"/>
                    <a:pt x="529" y="1382"/>
                  </a:cubicBezTo>
                  <a:lnTo>
                    <a:pt x="540" y="1386"/>
                  </a:lnTo>
                  <a:cubicBezTo>
                    <a:pt x="553" y="1390"/>
                    <a:pt x="559" y="1397"/>
                    <a:pt x="559" y="1410"/>
                  </a:cubicBezTo>
                  <a:cubicBezTo>
                    <a:pt x="559" y="1429"/>
                    <a:pt x="546" y="1436"/>
                    <a:pt x="528" y="1436"/>
                  </a:cubicBezTo>
                  <a:cubicBezTo>
                    <a:pt x="507" y="1436"/>
                    <a:pt x="500" y="1426"/>
                    <a:pt x="500" y="1410"/>
                  </a:cubicBezTo>
                  <a:lnTo>
                    <a:pt x="500" y="1407"/>
                  </a:lnTo>
                  <a:lnTo>
                    <a:pt x="515" y="1407"/>
                  </a:lnTo>
                  <a:lnTo>
                    <a:pt x="515" y="1409"/>
                  </a:lnTo>
                  <a:cubicBezTo>
                    <a:pt x="515" y="1419"/>
                    <a:pt x="519" y="1425"/>
                    <a:pt x="529" y="1425"/>
                  </a:cubicBezTo>
                  <a:cubicBezTo>
                    <a:pt x="538" y="1425"/>
                    <a:pt x="543" y="1420"/>
                    <a:pt x="543" y="1412"/>
                  </a:cubicBezTo>
                  <a:cubicBezTo>
                    <a:pt x="543" y="1406"/>
                    <a:pt x="539" y="1401"/>
                    <a:pt x="533" y="1399"/>
                  </a:cubicBezTo>
                  <a:lnTo>
                    <a:pt x="519" y="1394"/>
                  </a:lnTo>
                  <a:cubicBezTo>
                    <a:pt x="506" y="1390"/>
                    <a:pt x="501" y="1383"/>
                    <a:pt x="501" y="1370"/>
                  </a:cubicBezTo>
                  <a:cubicBezTo>
                    <a:pt x="501" y="1354"/>
                    <a:pt x="513" y="1346"/>
                    <a:pt x="530" y="1346"/>
                  </a:cubicBezTo>
                  <a:cubicBezTo>
                    <a:pt x="552" y="1346"/>
                    <a:pt x="557" y="1359"/>
                    <a:pt x="557" y="1370"/>
                  </a:cubicBezTo>
                  <a:lnTo>
                    <a:pt x="557" y="1373"/>
                  </a:lnTo>
                  <a:lnTo>
                    <a:pt x="541" y="1373"/>
                  </a:lnTo>
                  <a:lnTo>
                    <a:pt x="541" y="1373"/>
                  </a:lnTo>
                  <a:close/>
                  <a:moveTo>
                    <a:pt x="471" y="1348"/>
                  </a:moveTo>
                  <a:lnTo>
                    <a:pt x="471" y="1348"/>
                  </a:lnTo>
                  <a:lnTo>
                    <a:pt x="488" y="1348"/>
                  </a:lnTo>
                  <a:lnTo>
                    <a:pt x="488" y="1434"/>
                  </a:lnTo>
                  <a:lnTo>
                    <a:pt x="471" y="1434"/>
                  </a:lnTo>
                  <a:lnTo>
                    <a:pt x="471" y="1348"/>
                  </a:lnTo>
                  <a:close/>
                  <a:moveTo>
                    <a:pt x="471" y="1319"/>
                  </a:moveTo>
                  <a:lnTo>
                    <a:pt x="471" y="1319"/>
                  </a:lnTo>
                  <a:lnTo>
                    <a:pt x="488" y="1319"/>
                  </a:lnTo>
                  <a:lnTo>
                    <a:pt x="488" y="1336"/>
                  </a:lnTo>
                  <a:lnTo>
                    <a:pt x="471" y="1336"/>
                  </a:lnTo>
                  <a:lnTo>
                    <a:pt x="471" y="1319"/>
                  </a:lnTo>
                  <a:close/>
                  <a:moveTo>
                    <a:pt x="420" y="1348"/>
                  </a:moveTo>
                  <a:lnTo>
                    <a:pt x="420" y="1348"/>
                  </a:lnTo>
                  <a:lnTo>
                    <a:pt x="432" y="1348"/>
                  </a:lnTo>
                  <a:lnTo>
                    <a:pt x="432" y="1324"/>
                  </a:lnTo>
                  <a:lnTo>
                    <a:pt x="449" y="1324"/>
                  </a:lnTo>
                  <a:lnTo>
                    <a:pt x="449" y="1348"/>
                  </a:lnTo>
                  <a:lnTo>
                    <a:pt x="463" y="1348"/>
                  </a:lnTo>
                  <a:lnTo>
                    <a:pt x="463" y="1361"/>
                  </a:lnTo>
                  <a:lnTo>
                    <a:pt x="449" y="1361"/>
                  </a:lnTo>
                  <a:lnTo>
                    <a:pt x="449" y="1412"/>
                  </a:lnTo>
                  <a:cubicBezTo>
                    <a:pt x="449" y="1419"/>
                    <a:pt x="451" y="1421"/>
                    <a:pt x="457" y="1421"/>
                  </a:cubicBezTo>
                  <a:cubicBezTo>
                    <a:pt x="459" y="1421"/>
                    <a:pt x="461" y="1421"/>
                    <a:pt x="463" y="1421"/>
                  </a:cubicBezTo>
                  <a:lnTo>
                    <a:pt x="463" y="1434"/>
                  </a:lnTo>
                  <a:cubicBezTo>
                    <a:pt x="459" y="1435"/>
                    <a:pt x="454" y="1435"/>
                    <a:pt x="449" y="1435"/>
                  </a:cubicBezTo>
                  <a:cubicBezTo>
                    <a:pt x="437" y="1435"/>
                    <a:pt x="432" y="1432"/>
                    <a:pt x="432" y="1414"/>
                  </a:cubicBezTo>
                  <a:lnTo>
                    <a:pt x="432" y="1361"/>
                  </a:lnTo>
                  <a:lnTo>
                    <a:pt x="420" y="1361"/>
                  </a:lnTo>
                  <a:lnTo>
                    <a:pt x="420" y="1348"/>
                  </a:lnTo>
                  <a:lnTo>
                    <a:pt x="420" y="1348"/>
                  </a:lnTo>
                  <a:close/>
                  <a:moveTo>
                    <a:pt x="395" y="1389"/>
                  </a:moveTo>
                  <a:lnTo>
                    <a:pt x="395" y="1389"/>
                  </a:lnTo>
                  <a:cubicBezTo>
                    <a:pt x="390" y="1392"/>
                    <a:pt x="381" y="1394"/>
                    <a:pt x="376" y="1397"/>
                  </a:cubicBezTo>
                  <a:cubicBezTo>
                    <a:pt x="371" y="1399"/>
                    <a:pt x="369" y="1404"/>
                    <a:pt x="369" y="1411"/>
                  </a:cubicBezTo>
                  <a:cubicBezTo>
                    <a:pt x="369" y="1418"/>
                    <a:pt x="372" y="1424"/>
                    <a:pt x="379" y="1424"/>
                  </a:cubicBezTo>
                  <a:cubicBezTo>
                    <a:pt x="390" y="1424"/>
                    <a:pt x="395" y="1416"/>
                    <a:pt x="395" y="1403"/>
                  </a:cubicBezTo>
                  <a:lnTo>
                    <a:pt x="395" y="1389"/>
                  </a:lnTo>
                  <a:lnTo>
                    <a:pt x="395" y="1389"/>
                  </a:lnTo>
                  <a:close/>
                  <a:moveTo>
                    <a:pt x="411" y="1416"/>
                  </a:moveTo>
                  <a:lnTo>
                    <a:pt x="411" y="1416"/>
                  </a:lnTo>
                  <a:cubicBezTo>
                    <a:pt x="411" y="1420"/>
                    <a:pt x="413" y="1422"/>
                    <a:pt x="416" y="1422"/>
                  </a:cubicBezTo>
                  <a:cubicBezTo>
                    <a:pt x="417" y="1422"/>
                    <a:pt x="418" y="1422"/>
                    <a:pt x="418" y="1422"/>
                  </a:cubicBezTo>
                  <a:lnTo>
                    <a:pt x="418" y="1433"/>
                  </a:lnTo>
                  <a:cubicBezTo>
                    <a:pt x="416" y="1434"/>
                    <a:pt x="413" y="1435"/>
                    <a:pt x="410" y="1435"/>
                  </a:cubicBezTo>
                  <a:cubicBezTo>
                    <a:pt x="402" y="1435"/>
                    <a:pt x="396" y="1432"/>
                    <a:pt x="395" y="1424"/>
                  </a:cubicBezTo>
                  <a:lnTo>
                    <a:pt x="395" y="1424"/>
                  </a:lnTo>
                  <a:cubicBezTo>
                    <a:pt x="390" y="1432"/>
                    <a:pt x="384" y="1436"/>
                    <a:pt x="374" y="1436"/>
                  </a:cubicBezTo>
                  <a:cubicBezTo>
                    <a:pt x="360" y="1436"/>
                    <a:pt x="351" y="1429"/>
                    <a:pt x="351" y="1412"/>
                  </a:cubicBezTo>
                  <a:cubicBezTo>
                    <a:pt x="351" y="1393"/>
                    <a:pt x="360" y="1389"/>
                    <a:pt x="371" y="1385"/>
                  </a:cubicBezTo>
                  <a:lnTo>
                    <a:pt x="385" y="1382"/>
                  </a:lnTo>
                  <a:cubicBezTo>
                    <a:pt x="391" y="1380"/>
                    <a:pt x="395" y="1378"/>
                    <a:pt x="395" y="1371"/>
                  </a:cubicBezTo>
                  <a:cubicBezTo>
                    <a:pt x="395" y="1363"/>
                    <a:pt x="392" y="1358"/>
                    <a:pt x="383" y="1358"/>
                  </a:cubicBezTo>
                  <a:cubicBezTo>
                    <a:pt x="372" y="1358"/>
                    <a:pt x="370" y="1366"/>
                    <a:pt x="370" y="1374"/>
                  </a:cubicBezTo>
                  <a:lnTo>
                    <a:pt x="354" y="1374"/>
                  </a:lnTo>
                  <a:cubicBezTo>
                    <a:pt x="354" y="1356"/>
                    <a:pt x="361" y="1346"/>
                    <a:pt x="384" y="1346"/>
                  </a:cubicBezTo>
                  <a:cubicBezTo>
                    <a:pt x="399" y="1346"/>
                    <a:pt x="411" y="1352"/>
                    <a:pt x="411" y="1367"/>
                  </a:cubicBezTo>
                  <a:lnTo>
                    <a:pt x="411" y="1416"/>
                  </a:lnTo>
                  <a:lnTo>
                    <a:pt x="411" y="1416"/>
                  </a:lnTo>
                  <a:close/>
                  <a:moveTo>
                    <a:pt x="304" y="1348"/>
                  </a:moveTo>
                  <a:lnTo>
                    <a:pt x="304" y="1348"/>
                  </a:lnTo>
                  <a:lnTo>
                    <a:pt x="316" y="1348"/>
                  </a:lnTo>
                  <a:lnTo>
                    <a:pt x="316" y="1324"/>
                  </a:lnTo>
                  <a:lnTo>
                    <a:pt x="333" y="1324"/>
                  </a:lnTo>
                  <a:lnTo>
                    <a:pt x="333" y="1348"/>
                  </a:lnTo>
                  <a:lnTo>
                    <a:pt x="347" y="1348"/>
                  </a:lnTo>
                  <a:lnTo>
                    <a:pt x="347" y="1361"/>
                  </a:lnTo>
                  <a:lnTo>
                    <a:pt x="333" y="1361"/>
                  </a:lnTo>
                  <a:lnTo>
                    <a:pt x="333" y="1412"/>
                  </a:lnTo>
                  <a:cubicBezTo>
                    <a:pt x="333" y="1419"/>
                    <a:pt x="335" y="1421"/>
                    <a:pt x="341" y="1421"/>
                  </a:cubicBezTo>
                  <a:cubicBezTo>
                    <a:pt x="343" y="1421"/>
                    <a:pt x="345" y="1421"/>
                    <a:pt x="347" y="1421"/>
                  </a:cubicBezTo>
                  <a:lnTo>
                    <a:pt x="347" y="1434"/>
                  </a:lnTo>
                  <a:cubicBezTo>
                    <a:pt x="343" y="1435"/>
                    <a:pt x="339" y="1435"/>
                    <a:pt x="333" y="1435"/>
                  </a:cubicBezTo>
                  <a:cubicBezTo>
                    <a:pt x="321" y="1435"/>
                    <a:pt x="316" y="1432"/>
                    <a:pt x="316" y="1414"/>
                  </a:cubicBezTo>
                  <a:lnTo>
                    <a:pt x="316" y="1361"/>
                  </a:lnTo>
                  <a:lnTo>
                    <a:pt x="304" y="1361"/>
                  </a:lnTo>
                  <a:lnTo>
                    <a:pt x="304" y="1348"/>
                  </a:lnTo>
                  <a:lnTo>
                    <a:pt x="304" y="1348"/>
                  </a:lnTo>
                  <a:close/>
                  <a:moveTo>
                    <a:pt x="247" y="1399"/>
                  </a:moveTo>
                  <a:lnTo>
                    <a:pt x="247" y="1399"/>
                  </a:lnTo>
                  <a:lnTo>
                    <a:pt x="247" y="1402"/>
                  </a:lnTo>
                  <a:cubicBezTo>
                    <a:pt x="247" y="1416"/>
                    <a:pt x="253" y="1423"/>
                    <a:pt x="266" y="1423"/>
                  </a:cubicBezTo>
                  <a:cubicBezTo>
                    <a:pt x="277" y="1423"/>
                    <a:pt x="283" y="1415"/>
                    <a:pt x="283" y="1406"/>
                  </a:cubicBezTo>
                  <a:cubicBezTo>
                    <a:pt x="283" y="1394"/>
                    <a:pt x="277" y="1389"/>
                    <a:pt x="267" y="1386"/>
                  </a:cubicBezTo>
                  <a:lnTo>
                    <a:pt x="254" y="1382"/>
                  </a:lnTo>
                  <a:cubicBezTo>
                    <a:pt x="238" y="1375"/>
                    <a:pt x="231" y="1367"/>
                    <a:pt x="231" y="1350"/>
                  </a:cubicBezTo>
                  <a:cubicBezTo>
                    <a:pt x="231" y="1330"/>
                    <a:pt x="245" y="1318"/>
                    <a:pt x="266" y="1318"/>
                  </a:cubicBezTo>
                  <a:cubicBezTo>
                    <a:pt x="295" y="1318"/>
                    <a:pt x="298" y="1336"/>
                    <a:pt x="298" y="1348"/>
                  </a:cubicBezTo>
                  <a:lnTo>
                    <a:pt x="298" y="1351"/>
                  </a:lnTo>
                  <a:lnTo>
                    <a:pt x="280" y="1351"/>
                  </a:lnTo>
                  <a:lnTo>
                    <a:pt x="280" y="1348"/>
                  </a:lnTo>
                  <a:cubicBezTo>
                    <a:pt x="280" y="1338"/>
                    <a:pt x="275" y="1332"/>
                    <a:pt x="264" y="1332"/>
                  </a:cubicBezTo>
                  <a:cubicBezTo>
                    <a:pt x="256" y="1332"/>
                    <a:pt x="249" y="1336"/>
                    <a:pt x="249" y="1348"/>
                  </a:cubicBezTo>
                  <a:cubicBezTo>
                    <a:pt x="249" y="1358"/>
                    <a:pt x="254" y="1363"/>
                    <a:pt x="266" y="1368"/>
                  </a:cubicBezTo>
                  <a:lnTo>
                    <a:pt x="278" y="1372"/>
                  </a:lnTo>
                  <a:cubicBezTo>
                    <a:pt x="294" y="1378"/>
                    <a:pt x="301" y="1387"/>
                    <a:pt x="301" y="1402"/>
                  </a:cubicBezTo>
                  <a:cubicBezTo>
                    <a:pt x="301" y="1426"/>
                    <a:pt x="287" y="1436"/>
                    <a:pt x="264" y="1436"/>
                  </a:cubicBezTo>
                  <a:cubicBezTo>
                    <a:pt x="235" y="1436"/>
                    <a:pt x="229" y="1418"/>
                    <a:pt x="229" y="1402"/>
                  </a:cubicBezTo>
                  <a:lnTo>
                    <a:pt x="229" y="1399"/>
                  </a:lnTo>
                  <a:lnTo>
                    <a:pt x="247" y="1399"/>
                  </a:lnTo>
                  <a:lnTo>
                    <a:pt x="247" y="1399"/>
                  </a:lnTo>
                  <a:close/>
                  <a:moveTo>
                    <a:pt x="404" y="8"/>
                  </a:moveTo>
                  <a:lnTo>
                    <a:pt x="404" y="8"/>
                  </a:lnTo>
                  <a:cubicBezTo>
                    <a:pt x="363" y="16"/>
                    <a:pt x="336" y="56"/>
                    <a:pt x="344" y="97"/>
                  </a:cubicBezTo>
                  <a:cubicBezTo>
                    <a:pt x="353" y="138"/>
                    <a:pt x="393" y="165"/>
                    <a:pt x="434" y="157"/>
                  </a:cubicBezTo>
                  <a:cubicBezTo>
                    <a:pt x="475" y="148"/>
                    <a:pt x="502" y="108"/>
                    <a:pt x="494" y="67"/>
                  </a:cubicBezTo>
                  <a:cubicBezTo>
                    <a:pt x="485" y="26"/>
                    <a:pt x="445" y="0"/>
                    <a:pt x="404" y="8"/>
                  </a:cubicBezTo>
                  <a:lnTo>
                    <a:pt x="404" y="8"/>
                  </a:lnTo>
                  <a:close/>
                  <a:moveTo>
                    <a:pt x="947" y="1117"/>
                  </a:moveTo>
                  <a:lnTo>
                    <a:pt x="947" y="1117"/>
                  </a:lnTo>
                  <a:lnTo>
                    <a:pt x="947" y="1117"/>
                  </a:lnTo>
                  <a:lnTo>
                    <a:pt x="1045" y="632"/>
                  </a:lnTo>
                  <a:cubicBezTo>
                    <a:pt x="1045" y="631"/>
                    <a:pt x="1045" y="631"/>
                    <a:pt x="1045" y="630"/>
                  </a:cubicBezTo>
                  <a:cubicBezTo>
                    <a:pt x="1059" y="567"/>
                    <a:pt x="1121" y="516"/>
                    <a:pt x="1184" y="516"/>
                  </a:cubicBezTo>
                  <a:lnTo>
                    <a:pt x="1207" y="516"/>
                  </a:lnTo>
                  <a:cubicBezTo>
                    <a:pt x="1271" y="516"/>
                    <a:pt x="1313" y="568"/>
                    <a:pt x="1300" y="632"/>
                  </a:cubicBezTo>
                  <a:lnTo>
                    <a:pt x="1202" y="1117"/>
                  </a:lnTo>
                  <a:lnTo>
                    <a:pt x="1342" y="1117"/>
                  </a:lnTo>
                  <a:lnTo>
                    <a:pt x="1439" y="632"/>
                  </a:lnTo>
                  <a:cubicBezTo>
                    <a:pt x="1468" y="491"/>
                    <a:pt x="1376" y="376"/>
                    <a:pt x="1235" y="376"/>
                  </a:cubicBezTo>
                  <a:lnTo>
                    <a:pt x="1212" y="376"/>
                  </a:lnTo>
                  <a:cubicBezTo>
                    <a:pt x="1139" y="376"/>
                    <a:pt x="1067" y="407"/>
                    <a:pt x="1010" y="457"/>
                  </a:cubicBezTo>
                  <a:cubicBezTo>
                    <a:pt x="973" y="407"/>
                    <a:pt x="913" y="376"/>
                    <a:pt x="840" y="376"/>
                  </a:cubicBezTo>
                  <a:lnTo>
                    <a:pt x="818" y="376"/>
                  </a:lnTo>
                  <a:cubicBezTo>
                    <a:pt x="676" y="376"/>
                    <a:pt x="538" y="491"/>
                    <a:pt x="510" y="632"/>
                  </a:cubicBezTo>
                  <a:lnTo>
                    <a:pt x="412" y="1117"/>
                  </a:lnTo>
                  <a:lnTo>
                    <a:pt x="552" y="1117"/>
                  </a:lnTo>
                  <a:lnTo>
                    <a:pt x="650" y="632"/>
                  </a:lnTo>
                  <a:cubicBezTo>
                    <a:pt x="663" y="568"/>
                    <a:pt x="725" y="516"/>
                    <a:pt x="790" y="516"/>
                  </a:cubicBezTo>
                  <a:lnTo>
                    <a:pt x="812" y="516"/>
                  </a:lnTo>
                  <a:cubicBezTo>
                    <a:pt x="876" y="516"/>
                    <a:pt x="917" y="567"/>
                    <a:pt x="905" y="630"/>
                  </a:cubicBezTo>
                  <a:cubicBezTo>
                    <a:pt x="905" y="631"/>
                    <a:pt x="905" y="631"/>
                    <a:pt x="905" y="632"/>
                  </a:cubicBezTo>
                  <a:lnTo>
                    <a:pt x="807" y="1117"/>
                  </a:lnTo>
                  <a:lnTo>
                    <a:pt x="947" y="1117"/>
                  </a:lnTo>
                  <a:lnTo>
                    <a:pt x="947" y="1117"/>
                  </a:lnTo>
                  <a:close/>
                  <a:moveTo>
                    <a:pt x="281" y="388"/>
                  </a:moveTo>
                  <a:lnTo>
                    <a:pt x="281" y="388"/>
                  </a:lnTo>
                  <a:lnTo>
                    <a:pt x="153" y="1067"/>
                  </a:lnTo>
                  <a:cubicBezTo>
                    <a:pt x="138" y="1142"/>
                    <a:pt x="118" y="1155"/>
                    <a:pt x="78" y="1155"/>
                  </a:cubicBezTo>
                  <a:cubicBezTo>
                    <a:pt x="61" y="1155"/>
                    <a:pt x="47" y="1155"/>
                    <a:pt x="31" y="1153"/>
                  </a:cubicBezTo>
                  <a:lnTo>
                    <a:pt x="22" y="1151"/>
                  </a:lnTo>
                  <a:lnTo>
                    <a:pt x="0" y="1268"/>
                  </a:lnTo>
                  <a:lnTo>
                    <a:pt x="6" y="1269"/>
                  </a:lnTo>
                  <a:cubicBezTo>
                    <a:pt x="25" y="1273"/>
                    <a:pt x="45" y="1275"/>
                    <a:pt x="68" y="1275"/>
                  </a:cubicBezTo>
                  <a:cubicBezTo>
                    <a:pt x="184" y="1275"/>
                    <a:pt x="261" y="1208"/>
                    <a:pt x="284" y="1086"/>
                  </a:cubicBezTo>
                  <a:lnTo>
                    <a:pt x="417" y="388"/>
                  </a:lnTo>
                  <a:lnTo>
                    <a:pt x="281" y="388"/>
                  </a:lnTo>
                  <a:lnTo>
                    <a:pt x="281" y="388"/>
                  </a:lnTo>
                  <a:close/>
                  <a:moveTo>
                    <a:pt x="1758" y="1011"/>
                  </a:moveTo>
                  <a:lnTo>
                    <a:pt x="1758" y="1011"/>
                  </a:lnTo>
                  <a:cubicBezTo>
                    <a:pt x="1944" y="1011"/>
                    <a:pt x="2001" y="826"/>
                    <a:pt x="2017" y="746"/>
                  </a:cubicBezTo>
                  <a:cubicBezTo>
                    <a:pt x="2042" y="621"/>
                    <a:pt x="2001" y="494"/>
                    <a:pt x="1853" y="494"/>
                  </a:cubicBezTo>
                  <a:cubicBezTo>
                    <a:pt x="1698" y="494"/>
                    <a:pt x="1617" y="627"/>
                    <a:pt x="1592" y="752"/>
                  </a:cubicBezTo>
                  <a:cubicBezTo>
                    <a:pt x="1580" y="812"/>
                    <a:pt x="1557" y="1011"/>
                    <a:pt x="1758" y="1011"/>
                  </a:cubicBezTo>
                  <a:lnTo>
                    <a:pt x="1758" y="1011"/>
                  </a:lnTo>
                  <a:close/>
                  <a:moveTo>
                    <a:pt x="2157" y="754"/>
                  </a:moveTo>
                  <a:lnTo>
                    <a:pt x="2157" y="754"/>
                  </a:lnTo>
                  <a:cubicBezTo>
                    <a:pt x="2112" y="983"/>
                    <a:pt x="1951" y="1131"/>
                    <a:pt x="1747" y="1131"/>
                  </a:cubicBezTo>
                  <a:cubicBezTo>
                    <a:pt x="1673" y="1131"/>
                    <a:pt x="1583" y="1104"/>
                    <a:pt x="1541" y="1033"/>
                  </a:cubicBezTo>
                  <a:cubicBezTo>
                    <a:pt x="1536" y="1061"/>
                    <a:pt x="1510" y="1200"/>
                    <a:pt x="1497" y="1270"/>
                  </a:cubicBezTo>
                  <a:lnTo>
                    <a:pt x="1362" y="1270"/>
                  </a:lnTo>
                  <a:lnTo>
                    <a:pt x="1533" y="390"/>
                  </a:lnTo>
                  <a:lnTo>
                    <a:pt x="1668" y="390"/>
                  </a:lnTo>
                  <a:cubicBezTo>
                    <a:pt x="1668" y="390"/>
                    <a:pt x="1658" y="441"/>
                    <a:pt x="1652" y="469"/>
                  </a:cubicBezTo>
                  <a:cubicBezTo>
                    <a:pt x="1706" y="408"/>
                    <a:pt x="1792" y="374"/>
                    <a:pt x="1894" y="374"/>
                  </a:cubicBezTo>
                  <a:cubicBezTo>
                    <a:pt x="2099" y="374"/>
                    <a:pt x="2203" y="523"/>
                    <a:pt x="2157" y="75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" name="TextBox 3">
            <a:extLst>
              <a:ext uri="{FF2B5EF4-FFF2-40B4-BE49-F238E27FC236}">
                <a16:creationId xmlns:a16="http://schemas.microsoft.com/office/drawing/2014/main" id="{5C1FA37F-8BDD-BA47-A0E5-B405D7890A14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3310128" y="4935202"/>
            <a:ext cx="2514600" cy="169277"/>
          </a:xfrm>
          <a:prstGeom prst="rect">
            <a:avLst/>
          </a:prstGeom>
          <a:noFill/>
        </p:spPr>
        <p:txBody>
          <a:bodyPr wrap="square" anchor="b" anchorCtr="0">
            <a:spAutoFit/>
          </a:bodyPr>
          <a:lstStyle/>
          <a:p>
            <a:pPr marL="0" marR="0" lvl="0" indent="0" algn="ctr" defTabSz="274313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" b="0" i="0" u="none" strike="noStrike" kern="300" cap="none" spc="5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n-lt"/>
                <a:ea typeface="Calibri" charset="0"/>
                <a:cs typeface="Arial" panose="020B0604020202020204" pitchFamily="34" charset="0"/>
              </a:rPr>
              <a:t>Copyright © SAS Institute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645849488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76208B-6111-490B-8CEC-FFB249DB210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6727285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Background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4976208B-6111-490B-8CEC-FFB249DB210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310128" y="4941552"/>
            <a:ext cx="2514600" cy="169277"/>
          </a:xfrm>
          <a:prstGeom prst="rect">
            <a:avLst/>
          </a:prstGeom>
          <a:noFill/>
        </p:spPr>
        <p:txBody>
          <a:bodyPr wrap="square" anchor="b" anchorCtr="0">
            <a:spAutoFit/>
          </a:bodyPr>
          <a:lstStyle/>
          <a:p>
            <a:pPr marL="0" marR="0" lvl="0" indent="0" algn="ctr" defTabSz="274313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" b="0" i="0" u="none" strike="noStrike" kern="300" cap="none" spc="5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lt"/>
                <a:ea typeface="Calibri" charset="0"/>
                <a:cs typeface="Arial" panose="020B0604020202020204" pitchFamily="34" charset="0"/>
              </a:rPr>
              <a:t>Copyright © SAS Institute Inc. All rights reserved</a:t>
            </a:r>
            <a:r>
              <a:rPr kumimoji="0" lang="en-US" sz="500" b="0" i="0" u="none" strike="noStrike" kern="300" cap="none" spc="5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Calibri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2104" y="4772207"/>
            <a:ext cx="532437" cy="221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537661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6364" y="192024"/>
            <a:ext cx="7891272" cy="457200"/>
          </a:xfrm>
        </p:spPr>
        <p:txBody>
          <a:bodyPr anchor="ctr" anchorCtr="0">
            <a:noAutofit/>
          </a:bodyPr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2" hasCustomPrompt="1"/>
          </p:nvPr>
        </p:nvSpPr>
        <p:spPr>
          <a:xfrm flipH="1">
            <a:off x="626364" y="640080"/>
            <a:ext cx="7891272" cy="274320"/>
          </a:xfrm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  <a:defRPr sz="2200" b="0" cap="none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6364" y="1016459"/>
            <a:ext cx="7891272" cy="3642853"/>
          </a:xfrm>
        </p:spPr>
        <p:txBody>
          <a:bodyPr wrap="square" anchor="t" anchorCtr="0">
            <a:normAutofit/>
          </a:bodyPr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 or click an icon to add other content types.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976208B-6111-490B-8CEC-FFB249DB210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8261272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6364" y="192024"/>
            <a:ext cx="7891272" cy="457200"/>
          </a:xfrm>
        </p:spPr>
        <p:txBody>
          <a:bodyPr anchor="ctr" anchorCtr="0">
            <a:noAutofit/>
          </a:bodyPr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 hasCustomPrompt="1"/>
          </p:nvPr>
        </p:nvSpPr>
        <p:spPr>
          <a:xfrm flipH="1">
            <a:off x="626364" y="640080"/>
            <a:ext cx="7891272" cy="274320"/>
          </a:xfrm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  <a:defRPr sz="2200" b="0" cap="none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976208B-6111-490B-8CEC-FFB249DB210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8324231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6364" y="192024"/>
            <a:ext cx="7891272" cy="457200"/>
          </a:xfrm>
        </p:spPr>
        <p:txBody>
          <a:bodyPr anchor="ctr" anchorCtr="0">
            <a:noAutofit/>
          </a:bodyPr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76208B-6111-490B-8CEC-FFB249DB210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9069467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626364" y="192024"/>
            <a:ext cx="7891272" cy="457200"/>
          </a:xfrm>
        </p:spPr>
        <p:txBody>
          <a:bodyPr>
            <a:noAutofit/>
          </a:bodyPr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3" hasCustomPrompt="1"/>
          </p:nvPr>
        </p:nvSpPr>
        <p:spPr>
          <a:xfrm>
            <a:off x="627641" y="640080"/>
            <a:ext cx="7891272" cy="274320"/>
          </a:xfrm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  <a:defRPr sz="2200" b="0" cap="none" baseline="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7641" y="1014984"/>
            <a:ext cx="3886200" cy="3639312"/>
          </a:xfrm>
        </p:spPr>
        <p:txBody>
          <a:bodyPr wrap="square" anchor="t" anchorCtr="0">
            <a:normAutofit/>
          </a:bodyPr>
          <a:lstStyle>
            <a:lvl1pPr>
              <a:defRPr sz="2000" baseline="0">
                <a:solidFill>
                  <a:schemeClr val="tx2"/>
                </a:solidFill>
                <a:latin typeface="+mn-lt"/>
              </a:defRPr>
            </a:lvl1pPr>
            <a:lvl2pPr>
              <a:defRPr sz="1800" baseline="0">
                <a:latin typeface="+mn-lt"/>
              </a:defRPr>
            </a:lvl2pPr>
            <a:lvl3pPr>
              <a:defRPr sz="1400" baseline="0">
                <a:latin typeface="+mn-lt"/>
              </a:defRPr>
            </a:lvl3pPr>
            <a:lvl4pPr>
              <a:defRPr sz="1200" baseline="0">
                <a:latin typeface="+mj-lt"/>
              </a:defRPr>
            </a:lvl4pPr>
            <a:lvl5pPr>
              <a:defRPr sz="1000" baseline="0">
                <a:latin typeface="+mj-lt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add text or click an icon to add other content types.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4"/>
          <p:cNvSpPr>
            <a:spLocks noGrp="1"/>
          </p:cNvSpPr>
          <p:nvPr>
            <p:ph sz="quarter" idx="15" hasCustomPrompt="1"/>
          </p:nvPr>
        </p:nvSpPr>
        <p:spPr>
          <a:xfrm>
            <a:off x="4634121" y="1014984"/>
            <a:ext cx="3886200" cy="3639312"/>
          </a:xfrm>
        </p:spPr>
        <p:txBody>
          <a:bodyPr wrap="square">
            <a:normAutofit/>
          </a:bodyPr>
          <a:lstStyle>
            <a:lvl1pPr>
              <a:defRPr sz="2000" baseline="0">
                <a:solidFill>
                  <a:schemeClr val="tx2"/>
                </a:solidFill>
                <a:latin typeface="+mn-lt"/>
              </a:defRPr>
            </a:lvl1pPr>
            <a:lvl2pPr>
              <a:defRPr baseline="0">
                <a:latin typeface="+mn-lt"/>
              </a:defRPr>
            </a:lvl2pPr>
            <a:lvl3pPr>
              <a:defRPr baseline="0">
                <a:latin typeface="+mn-lt"/>
              </a:defRPr>
            </a:lvl3pPr>
            <a:lvl4pPr>
              <a:defRPr baseline="0">
                <a:latin typeface="+mj-lt"/>
              </a:defRPr>
            </a:lvl4pPr>
            <a:lvl5pPr>
              <a:defRPr baseline="0">
                <a:latin typeface="+mj-lt"/>
              </a:defRPr>
            </a:lvl5pPr>
          </a:lstStyle>
          <a:p>
            <a:pPr lvl="0"/>
            <a:r>
              <a:rPr lang="en-US" dirty="0"/>
              <a:t>Click to add text or click an icon to add other content types.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4976208B-6111-490B-8CEC-FFB249DB210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4131585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5F94382-549F-414D-AF22-AB535F95B810}"/>
              </a:ext>
            </a:extLst>
          </p:cNvPr>
          <p:cNvSpPr/>
          <p:nvPr userDrawn="1"/>
        </p:nvSpPr>
        <p:spPr>
          <a:xfrm>
            <a:off x="0" y="1014984"/>
            <a:ext cx="9144000" cy="3639312"/>
          </a:xfrm>
          <a:prstGeom prst="rect">
            <a:avLst/>
          </a:prstGeom>
          <a:gradFill>
            <a:gsLst>
              <a:gs pos="0">
                <a:srgbClr val="1D73BA">
                  <a:lumMod val="55000"/>
                  <a:lumOff val="45000"/>
                </a:srgbClr>
              </a:gs>
              <a:gs pos="100000">
                <a:srgbClr val="1D73BA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626364" y="192024"/>
            <a:ext cx="7891272" cy="457200"/>
          </a:xfrm>
        </p:spPr>
        <p:txBody>
          <a:bodyPr>
            <a:noAutofit/>
          </a:bodyPr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3" hasCustomPrompt="1"/>
          </p:nvPr>
        </p:nvSpPr>
        <p:spPr>
          <a:xfrm>
            <a:off x="627641" y="640080"/>
            <a:ext cx="7891272" cy="274320"/>
          </a:xfrm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  <a:defRPr sz="2200" b="0" cap="none" baseline="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4976208B-6111-490B-8CEC-FFB249DB210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C4110318-83C8-FE49-9C1F-42043459F43A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27641" y="1014984"/>
            <a:ext cx="3886200" cy="3639312"/>
          </a:xfrm>
        </p:spPr>
        <p:txBody>
          <a:bodyPr wrap="square" anchor="t" anchorCtr="0">
            <a:normAutofit/>
          </a:bodyPr>
          <a:lstStyle>
            <a:lvl1pPr>
              <a:buClr>
                <a:schemeClr val="bg1"/>
              </a:buClr>
              <a:buSzPct val="80000"/>
              <a:defRPr sz="2000" baseline="0">
                <a:solidFill>
                  <a:schemeClr val="bg1"/>
                </a:solidFill>
                <a:latin typeface="+mn-lt"/>
              </a:defRPr>
            </a:lvl1pPr>
            <a:lvl2pPr>
              <a:buClr>
                <a:schemeClr val="bg1"/>
              </a:buClr>
              <a:buSzPct val="80000"/>
              <a:defRPr sz="1800" baseline="0">
                <a:solidFill>
                  <a:schemeClr val="bg1"/>
                </a:solidFill>
                <a:latin typeface="+mn-lt"/>
              </a:defRPr>
            </a:lvl2pPr>
            <a:lvl3pPr>
              <a:buClr>
                <a:schemeClr val="bg1"/>
              </a:buClr>
              <a:buSzPct val="100000"/>
              <a:defRPr sz="1400" baseline="0">
                <a:solidFill>
                  <a:schemeClr val="bg1"/>
                </a:solidFill>
                <a:latin typeface="+mn-lt"/>
              </a:defRPr>
            </a:lvl3pPr>
            <a:lvl4pPr>
              <a:buClr>
                <a:schemeClr val="bg1"/>
              </a:buClr>
              <a:buSzPct val="100000"/>
              <a:defRPr sz="1200" baseline="0">
                <a:solidFill>
                  <a:schemeClr val="bg1"/>
                </a:solidFill>
                <a:latin typeface="+mj-lt"/>
              </a:defRPr>
            </a:lvl4pPr>
            <a:lvl5pPr marL="914400" indent="-182880">
              <a:buClr>
                <a:schemeClr val="bg1"/>
              </a:buClr>
              <a:buSzPct val="100000"/>
              <a:defRPr sz="1000" baseline="0">
                <a:solidFill>
                  <a:schemeClr val="bg1"/>
                </a:solidFill>
                <a:latin typeface="+mj-lt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add text or click an icon to add other content types.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2EE3C823-684D-EA44-B3CF-578DF458BC64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634121" y="1014984"/>
            <a:ext cx="3886200" cy="3639312"/>
          </a:xfrm>
        </p:spPr>
        <p:txBody>
          <a:bodyPr vert="horz" wrap="square" lIns="91440" tIns="45720" rIns="91440" bIns="45720" rtlCol="0" anchor="t" anchorCtr="0">
            <a:normAutofit/>
          </a:bodyPr>
          <a:lstStyle>
            <a:lvl1pPr>
              <a:buClr>
                <a:schemeClr val="bg1"/>
              </a:buClr>
              <a:defRPr lang="en-US" dirty="0" smtClean="0">
                <a:solidFill>
                  <a:schemeClr val="bg1"/>
                </a:solidFill>
              </a:defRPr>
            </a:lvl1pPr>
            <a:lvl2pPr marL="182880" indent="-182880" defTabSz="365760">
              <a:lnSpc>
                <a:spcPct val="85000"/>
              </a:lnSpc>
              <a:spcBef>
                <a:spcPts val="80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lang="en-US" sz="2000" dirty="0" smtClean="0">
                <a:solidFill>
                  <a:schemeClr val="bg1"/>
                </a:solidFill>
                <a:latin typeface="+mn-lt"/>
              </a:defRPr>
            </a:lvl2pPr>
            <a:lvl3pPr marL="365760" indent="-182880" defTabSz="365760">
              <a:lnSpc>
                <a:spcPct val="85000"/>
              </a:lnSpc>
              <a:spcBef>
                <a:spcPts val="800"/>
              </a:spcBef>
              <a:buClr>
                <a:schemeClr val="bg1"/>
              </a:buClr>
              <a:buSzPct val="80000"/>
              <a:buFont typeface="Arial" panose="020B0604020202020204" pitchFamily="34" charset="0"/>
              <a:buChar char="•"/>
              <a:defRPr lang="en-US" sz="1800" dirty="0" smtClean="0">
                <a:solidFill>
                  <a:schemeClr val="bg1"/>
                </a:solidFill>
                <a:latin typeface="+mn-lt"/>
              </a:defRPr>
            </a:lvl3pPr>
            <a:lvl4pPr marL="548640" defTabSz="365760">
              <a:lnSpc>
                <a:spcPct val="85000"/>
              </a:lnSpc>
              <a:spcBef>
                <a:spcPts val="800"/>
              </a:spcBef>
              <a:buClr>
                <a:schemeClr val="bg1"/>
              </a:buClr>
              <a:defRPr lang="en-US" sz="1400" dirty="0" smtClean="0">
                <a:solidFill>
                  <a:schemeClr val="bg1"/>
                </a:solidFill>
                <a:latin typeface="+mn-lt"/>
              </a:defRPr>
            </a:lvl4pPr>
            <a:lvl5pPr marL="731520" indent="-182880" defTabSz="365760">
              <a:buClr>
                <a:schemeClr val="bg1"/>
              </a:buClr>
              <a:defRPr lang="en-US" sz="1200" dirty="0">
                <a:solidFill>
                  <a:schemeClr val="bg1"/>
                </a:solidFill>
                <a:latin typeface="+mj-lt"/>
              </a:defRPr>
            </a:lvl5pPr>
            <a:lvl6pPr marL="914400" indent="-182880" defTabSz="365760">
              <a:buClr>
                <a:schemeClr val="bg1"/>
              </a:buClr>
              <a:buSzPct val="100000"/>
              <a:buFont typeface="Calibri" panose="020F0502020204030204" pitchFamily="34" charset="0"/>
              <a:buChar char="-"/>
              <a:defRPr>
                <a:solidFill>
                  <a:schemeClr val="bg1"/>
                </a:solidFill>
                <a:latin typeface="+mj-lt"/>
              </a:defRPr>
            </a:lvl6pPr>
          </a:lstStyle>
          <a:p>
            <a:pPr lvl="1"/>
            <a:r>
              <a:rPr lang="en-US" dirty="0"/>
              <a:t>Click to add text or click an icon to add other content types.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887832477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7DD1F89-7048-9B48-BB91-B798006B0D2F}"/>
              </a:ext>
            </a:extLst>
          </p:cNvPr>
          <p:cNvSpPr/>
          <p:nvPr userDrawn="1"/>
        </p:nvSpPr>
        <p:spPr>
          <a:xfrm>
            <a:off x="0" y="0"/>
            <a:ext cx="3127248" cy="5143500"/>
          </a:xfrm>
          <a:prstGeom prst="rect">
            <a:avLst/>
          </a:prstGeom>
          <a:gradFill>
            <a:gsLst>
              <a:gs pos="0">
                <a:srgbClr val="1D73BA">
                  <a:lumMod val="55000"/>
                  <a:lumOff val="45000"/>
                </a:srgbClr>
              </a:gs>
              <a:gs pos="100000">
                <a:srgbClr val="1D73BA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28887"/>
            <a:ext cx="3127248" cy="369332"/>
          </a:xfrm>
        </p:spPr>
        <p:txBody>
          <a:bodyPr lIns="91440" rIns="91440" anchor="t" anchorCtr="0">
            <a:spAutoFit/>
          </a:bodyPr>
          <a:lstStyle>
            <a:lvl1pPr algn="ctr" defTabSz="182880">
              <a:spcBef>
                <a:spcPts val="0"/>
              </a:spcBef>
              <a:defRPr sz="1800" baseline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3127248" y="192024"/>
            <a:ext cx="6016752" cy="430887"/>
          </a:xfrm>
        </p:spPr>
        <p:txBody>
          <a:bodyPr wrap="square" lIns="274320" rIns="274320" anchor="ctr" anchorCtr="0">
            <a:noAutofit/>
          </a:bodyPr>
          <a:lstStyle>
            <a:lvl1pPr marL="0" indent="0" algn="l" defTabSz="18288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  <a:defRPr sz="2200" b="0" i="0" cap="none" baseline="0">
                <a:solidFill>
                  <a:schemeClr val="tx2"/>
                </a:solidFill>
                <a:effectLst/>
                <a:latin typeface="+mj-lt"/>
              </a:defRPr>
            </a:lvl1pPr>
            <a:lvl2pPr marL="0" indent="0" algn="r"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182880" indent="0" algn="r"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365760" indent="0" algn="r"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548640" indent="0" algn="r"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14" hasCustomPrompt="1"/>
          </p:nvPr>
        </p:nvSpPr>
        <p:spPr>
          <a:xfrm>
            <a:off x="3127248" y="636359"/>
            <a:ext cx="6016752" cy="4507141"/>
          </a:xfrm>
        </p:spPr>
        <p:txBody>
          <a:bodyPr vert="horz" wrap="square" lIns="274320" tIns="45720" rIns="457200" bIns="91440" rtlCol="0" anchor="t" anchorCtr="0">
            <a:normAutofit/>
          </a:bodyPr>
          <a:lstStyle>
            <a:lvl1pPr>
              <a:defRPr lang="en-US" dirty="0" smtClean="0">
                <a:latin typeface="+mn-lt"/>
              </a:defRPr>
            </a:lvl1pPr>
            <a:lvl2pPr>
              <a:defRPr lang="en-US" dirty="0" smtClean="0">
                <a:latin typeface="+mn-lt"/>
              </a:defRPr>
            </a:lvl2pPr>
            <a:lvl3pPr>
              <a:defRPr lang="en-US" dirty="0" smtClean="0">
                <a:latin typeface="+mn-lt"/>
              </a:defRPr>
            </a:lvl3pPr>
          </a:lstStyle>
          <a:p>
            <a:pPr lvl="0"/>
            <a:r>
              <a:rPr lang="en-US" dirty="0"/>
              <a:t>Click to add text or click an icon to add other content types.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11480" y="996694"/>
            <a:ext cx="2304288" cy="615553"/>
          </a:xfrm>
        </p:spPr>
        <p:txBody>
          <a:bodyPr wrap="square" anchor="t" anchorCtr="0">
            <a:spAutoFit/>
          </a:bodyPr>
          <a:lstStyle>
            <a:lvl1pPr marL="0" indent="-182880" algn="l">
              <a:buFont typeface="Arial" pitchFamily="34" charset="0"/>
              <a:buNone/>
              <a:defRPr sz="2000" b="0" cap="none" baseline="0">
                <a:solidFill>
                  <a:schemeClr val="bg1"/>
                </a:solidFill>
                <a:effectLst/>
                <a:latin typeface="+mn-lt"/>
              </a:defRPr>
            </a:lvl1pPr>
          </a:lstStyle>
          <a:p>
            <a:pPr lvl="0"/>
            <a:r>
              <a:rPr lang="en-US" dirty="0"/>
              <a:t>Click to edit caption text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976208B-6111-490B-8CEC-FFB249DB210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079582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se Study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5C04E02-6E03-AA43-BB04-8DAA2ECB7B79}"/>
              </a:ext>
            </a:extLst>
          </p:cNvPr>
          <p:cNvSpPr/>
          <p:nvPr userDrawn="1"/>
        </p:nvSpPr>
        <p:spPr>
          <a:xfrm>
            <a:off x="6016752" y="2818"/>
            <a:ext cx="3127248" cy="5143500"/>
          </a:xfrm>
          <a:prstGeom prst="rect">
            <a:avLst/>
          </a:prstGeom>
          <a:gradFill>
            <a:gsLst>
              <a:gs pos="0">
                <a:srgbClr val="1D73BA">
                  <a:lumMod val="55000"/>
                  <a:lumOff val="45000"/>
                </a:srgbClr>
              </a:gs>
              <a:gs pos="100000">
                <a:srgbClr val="1D73BA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92024"/>
            <a:ext cx="6016752" cy="430887"/>
          </a:xfrm>
        </p:spPr>
        <p:txBody>
          <a:bodyPr lIns="182880" rIns="182880" anchor="b" anchorCtr="0">
            <a:noAutofit/>
          </a:bodyPr>
          <a:lstStyle>
            <a:lvl1pPr algn="ctr">
              <a:defRPr sz="2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37660"/>
            <a:ext cx="6016752" cy="274320"/>
          </a:xfrm>
        </p:spPr>
        <p:txBody>
          <a:bodyPr wrap="square" lIns="182880" rIns="18288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  <a:defRPr sz="1800" b="0" cap="none" baseline="0">
                <a:solidFill>
                  <a:schemeClr val="accent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15" hasCustomPrompt="1"/>
          </p:nvPr>
        </p:nvSpPr>
        <p:spPr>
          <a:xfrm>
            <a:off x="0" y="920337"/>
            <a:ext cx="6016752" cy="4215653"/>
          </a:xfrm>
        </p:spPr>
        <p:txBody>
          <a:bodyPr wrap="square" lIns="365760" rIns="274320" bIns="91440" anchor="t" anchorCtr="0">
            <a:normAutofit/>
          </a:bodyPr>
          <a:lstStyle>
            <a:lvl1pPr>
              <a:defRPr sz="2000" baseline="0">
                <a:solidFill>
                  <a:schemeClr val="tx2"/>
                </a:solidFill>
              </a:defRPr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en-US" dirty="0"/>
              <a:t>Click to add text or click an icon to add other content types.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half" idx="13" hasCustomPrompt="1"/>
          </p:nvPr>
        </p:nvSpPr>
        <p:spPr>
          <a:xfrm flipH="1">
            <a:off x="6016752" y="228600"/>
            <a:ext cx="3127247" cy="369332"/>
          </a:xfrm>
        </p:spPr>
        <p:txBody>
          <a:bodyPr lIns="91440" anchor="t" anchorCtr="0">
            <a:spAutoFit/>
          </a:bodyPr>
          <a:lstStyle>
            <a:lvl1pPr marL="0" indent="0" algn="ctr" defTabSz="18288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  <a:defRPr sz="1800" b="0" cap="none" baseline="0">
                <a:solidFill>
                  <a:schemeClr val="bg1"/>
                </a:solidFill>
                <a:effectLst/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Heading</a:t>
            </a:r>
          </a:p>
        </p:txBody>
      </p:sp>
      <p:sp>
        <p:nvSpPr>
          <p:cNvPr id="18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6428232" y="997228"/>
            <a:ext cx="2304288" cy="3154680"/>
          </a:xfrm>
        </p:spPr>
        <p:txBody>
          <a:bodyPr wrap="square" anchor="t" anchorCtr="0">
            <a:spAutoFit/>
          </a:bodyPr>
          <a:lstStyle>
            <a:lvl1pPr marL="0" indent="-182880" algn="l">
              <a:buFont typeface="Arial" pitchFamily="34" charset="0"/>
              <a:buNone/>
              <a:defRPr sz="2000" b="0" cap="none" baseline="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/>
            </a:lvl2pPr>
            <a:lvl3pPr marL="182880" indent="0">
              <a:buFontTx/>
              <a:buNone/>
              <a:defRPr/>
            </a:lvl3pPr>
            <a:lvl4pPr marL="365760" indent="0">
              <a:buFontTx/>
              <a:buNone/>
              <a:defRPr/>
            </a:lvl4pPr>
            <a:lvl5pPr marL="54864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caption text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4976208B-6111-490B-8CEC-FFB249DB210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3A69090-8E7B-7D44-A048-7D36F536C6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37487" y="4726061"/>
            <a:ext cx="504434" cy="293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059040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Customer Success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DA38440A-BA05-294A-BE79-F1A648E2721A}"/>
              </a:ext>
            </a:extLst>
          </p:cNvPr>
          <p:cNvSpPr/>
          <p:nvPr userDrawn="1"/>
        </p:nvSpPr>
        <p:spPr>
          <a:xfrm>
            <a:off x="6510268" y="0"/>
            <a:ext cx="2633732" cy="5143500"/>
          </a:xfrm>
          <a:prstGeom prst="rect">
            <a:avLst/>
          </a:prstGeom>
          <a:gradFill>
            <a:gsLst>
              <a:gs pos="0">
                <a:srgbClr val="1D73BA">
                  <a:lumMod val="75000"/>
                  <a:lumOff val="25000"/>
                </a:srgbClr>
              </a:gs>
              <a:gs pos="100000">
                <a:srgbClr val="1D73BA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92024"/>
            <a:ext cx="6510269" cy="429768"/>
          </a:xfrm>
        </p:spPr>
        <p:txBody>
          <a:bodyPr lIns="182880" rIns="182880"/>
          <a:lstStyle>
            <a:lvl1pPr algn="ctr">
              <a:defRPr sz="2200" baseline="0">
                <a:latin typeface="+mj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6510270" y="226814"/>
            <a:ext cx="2633730" cy="369332"/>
          </a:xfrm>
        </p:spPr>
        <p:txBody>
          <a:bodyPr wrap="square" anchor="ctr">
            <a:spAutoFit/>
          </a:bodyPr>
          <a:lstStyle>
            <a:lvl1pPr marL="0" indent="0" algn="ctr" defTabSz="18288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  <a:defRPr sz="1800" b="0" cap="none" baseline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dirty="0"/>
              <a:t>Click to Edit Industry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15" hasCustomPrompt="1"/>
          </p:nvPr>
        </p:nvSpPr>
        <p:spPr>
          <a:xfrm>
            <a:off x="0" y="643515"/>
            <a:ext cx="6510270" cy="3977640"/>
          </a:xfrm>
        </p:spPr>
        <p:txBody>
          <a:bodyPr wrap="square" lIns="365760" rIns="274320" anchor="t">
            <a:normAutofit/>
          </a:bodyPr>
          <a:lstStyle>
            <a:lvl1pPr>
              <a:defRPr sz="2000" baseline="0">
                <a:latin typeface="+mn-lt"/>
              </a:defRPr>
            </a:lvl1pPr>
            <a:lvl2pPr>
              <a:defRPr baseline="0">
                <a:latin typeface="+mn-lt"/>
              </a:defRPr>
            </a:lvl2pPr>
            <a:lvl3pPr>
              <a:defRPr baseline="0">
                <a:latin typeface="+mn-lt"/>
              </a:defRPr>
            </a:lvl3pPr>
            <a:lvl4pPr>
              <a:defRPr baseline="0">
                <a:latin typeface="+mj-lt"/>
              </a:defRPr>
            </a:lvl4pPr>
            <a:lvl5pPr>
              <a:defRPr baseline="0">
                <a:latin typeface="+mj-lt"/>
              </a:defRPr>
            </a:lvl5pPr>
          </a:lstStyle>
          <a:p>
            <a:pPr lvl="0"/>
            <a:r>
              <a:rPr lang="en-US" dirty="0"/>
              <a:t>Click to add text or click an icon to add other content types.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6602878" y="776288"/>
            <a:ext cx="2448000" cy="1869230"/>
          </a:xfrm>
        </p:spPr>
        <p:txBody>
          <a:bodyPr wrap="square" anchor="t">
            <a:spAutoFit/>
          </a:bodyPr>
          <a:lstStyle>
            <a:lvl1pPr marL="0" indent="-182880">
              <a:lnSpc>
                <a:spcPct val="85000"/>
              </a:lnSpc>
              <a:buFont typeface="Arial" pitchFamily="34" charset="0"/>
              <a:buNone/>
              <a:defRPr sz="1600" b="0" cap="none" baseline="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/>
            </a:lvl2pPr>
            <a:lvl3pPr marL="182880" indent="0">
              <a:buFontTx/>
              <a:buNone/>
              <a:defRPr/>
            </a:lvl3pPr>
            <a:lvl4pPr marL="365760" indent="0">
              <a:buFontTx/>
              <a:buNone/>
              <a:defRPr/>
            </a:lvl4pPr>
            <a:lvl5pPr marL="548640" indent="0">
              <a:buFontTx/>
              <a:buNone/>
              <a:defRPr/>
            </a:lvl5pPr>
          </a:lstStyle>
          <a:p>
            <a:pPr lvl="0"/>
            <a:r>
              <a:rPr lang="en-US" dirty="0"/>
              <a:t>“Add a customer win quote here regarding “Expected Results” and/or how the organization has been using SAS in the past.</a:t>
            </a:r>
          </a:p>
          <a:p>
            <a:pPr lvl="0"/>
            <a:r>
              <a:rPr lang="en-US" dirty="0"/>
              <a:t>If the name and title are unavailable, add the company name only.”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6598393" y="3649609"/>
            <a:ext cx="2450592" cy="286232"/>
          </a:xfrm>
        </p:spPr>
        <p:txBody>
          <a:bodyPr anchor="b" anchorCtr="0">
            <a:spAutoFit/>
          </a:bodyPr>
          <a:lstStyle>
            <a:lvl1pPr marL="0" indent="0" algn="l">
              <a:lnSpc>
                <a:spcPct val="85000"/>
              </a:lnSpc>
              <a:buNone/>
              <a:defRPr sz="1400" b="0">
                <a:solidFill>
                  <a:schemeClr val="bg1"/>
                </a:solidFill>
                <a:effectLst/>
                <a:latin typeface="+mn-lt"/>
              </a:defRPr>
            </a:lvl1pPr>
          </a:lstStyle>
          <a:p>
            <a:pPr lvl="0"/>
            <a:r>
              <a:rPr lang="en-US" dirty="0"/>
              <a:t>Spokesperson’s Name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6598393" y="3941854"/>
            <a:ext cx="2450592" cy="258532"/>
          </a:xfrm>
        </p:spPr>
        <p:txBody>
          <a:bodyPr wrap="square" anchor="t">
            <a:spAutoFit/>
          </a:bodyPr>
          <a:lstStyle>
            <a:lvl1pPr marL="182880" indent="0" algn="l">
              <a:lnSpc>
                <a:spcPct val="85000"/>
              </a:lnSpc>
              <a:buNone/>
              <a:defRPr sz="1200">
                <a:solidFill>
                  <a:schemeClr val="bg1">
                    <a:lumMod val="85000"/>
                  </a:schemeClr>
                </a:solidFill>
                <a:effectLst/>
              </a:defRPr>
            </a:lvl1pPr>
          </a:lstStyle>
          <a:p>
            <a:pPr lvl="0"/>
            <a:r>
              <a:rPr lang="en-US" dirty="0"/>
              <a:t>Spokesperson’s Job Title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half" idx="13" hasCustomPrompt="1"/>
          </p:nvPr>
        </p:nvSpPr>
        <p:spPr>
          <a:xfrm flipH="1">
            <a:off x="-2" y="4620985"/>
            <a:ext cx="6510270" cy="276999"/>
          </a:xfrm>
        </p:spPr>
        <p:txBody>
          <a:bodyPr wrap="square" lIns="182880" rIns="182880" anchor="b">
            <a:noAutofit/>
          </a:bodyPr>
          <a:lstStyle>
            <a:lvl1pPr marL="0" indent="0" algn="ctr">
              <a:lnSpc>
                <a:spcPct val="100000"/>
              </a:lnSpc>
              <a:buFont typeface="Arial" pitchFamily="34" charset="0"/>
              <a:buNone/>
              <a:defRPr sz="1200" b="0" cap="none" baseline="0">
                <a:solidFill>
                  <a:schemeClr val="accent1"/>
                </a:solidFill>
                <a:effectLst/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Customer Validation Slide – For One-to-One Use Only - NO EXTERNAL DISTRIBUTION</a:t>
            </a:r>
          </a:p>
        </p:txBody>
      </p:sp>
      <p:sp>
        <p:nvSpPr>
          <p:cNvPr id="3" name="Slide Number Placeholder 8"/>
          <p:cNvSpPr>
            <a:spLocks noGrp="1"/>
          </p:cNvSpPr>
          <p:nvPr>
            <p:ph type="sldNum" sz="quarter" idx="18"/>
          </p:nvPr>
        </p:nvSpPr>
        <p:spPr>
          <a:xfrm>
            <a:off x="0" y="4912668"/>
            <a:ext cx="914400" cy="230832"/>
          </a:xfrm>
        </p:spPr>
        <p:txBody>
          <a:bodyPr/>
          <a:lstStyle>
            <a:lvl1pPr algn="l">
              <a:defRPr/>
            </a:lvl1pPr>
          </a:lstStyle>
          <a:p>
            <a:fld id="{4976208B-6111-490B-8CEC-FFB249DB210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D4AF1A7-A491-354E-AD56-6884BC1B9C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37487" y="4726061"/>
            <a:ext cx="504434" cy="293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037099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626364" y="192024"/>
            <a:ext cx="7891272" cy="457200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6364" y="1014984"/>
            <a:ext cx="7891272" cy="363931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pPr lvl="0"/>
            <a:r>
              <a:rPr lang="en-US" dirty="0"/>
              <a:t>Click to add text or click an icon to add other content types.	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114800" y="4754880"/>
            <a:ext cx="914400" cy="230832"/>
          </a:xfrm>
          <a:prstGeom prst="rect">
            <a:avLst/>
          </a:prstGeom>
        </p:spPr>
        <p:txBody>
          <a:bodyPr vert="horz" lIns="91440" tIns="45720" rIns="91440" bIns="45720" rtlCol="0" anchor="b">
            <a:spAutoFit/>
          </a:bodyPr>
          <a:lstStyle>
            <a:lvl1pPr algn="ctr" defTabSz="182880">
              <a:defRPr sz="9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4976208B-6111-490B-8CEC-FFB249DB210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4"/>
          <p:cNvSpPr txBox="1"/>
          <p:nvPr/>
        </p:nvSpPr>
        <p:spPr>
          <a:xfrm>
            <a:off x="3310128" y="4941552"/>
            <a:ext cx="2514600" cy="169277"/>
          </a:xfrm>
          <a:prstGeom prst="rect">
            <a:avLst/>
          </a:prstGeom>
          <a:noFill/>
        </p:spPr>
        <p:txBody>
          <a:bodyPr wrap="square" anchor="b" anchorCtr="0">
            <a:spAutoFit/>
          </a:bodyPr>
          <a:lstStyle/>
          <a:p>
            <a:pPr marL="0" marR="0" lvl="0" indent="0" algn="ctr" defTabSz="27432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" b="0" i="0" u="none" strike="noStrike" kern="300" cap="none" spc="50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Calibri" charset="0"/>
                <a:cs typeface="Arial" panose="020B0604020202020204" pitchFamily="34" charset="0"/>
              </a:rPr>
              <a:t>Copyright © SAS Institute Inc. All rights reserved.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F2D94A2-97DB-B74E-991F-496A36665838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454149" y="4742759"/>
            <a:ext cx="470862" cy="274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744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6" r:id="rId1"/>
    <p:sldLayoutId id="2147483927" r:id="rId2"/>
    <p:sldLayoutId id="2147483928" r:id="rId3"/>
    <p:sldLayoutId id="2147483929" r:id="rId4"/>
    <p:sldLayoutId id="2147483930" r:id="rId5"/>
    <p:sldLayoutId id="2147483964" r:id="rId6"/>
    <p:sldLayoutId id="2147483932" r:id="rId7"/>
    <p:sldLayoutId id="2147483933" r:id="rId8"/>
    <p:sldLayoutId id="2147483962" r:id="rId9"/>
    <p:sldLayoutId id="2147483939" r:id="rId10"/>
    <p:sldLayoutId id="2147483935" r:id="rId11"/>
    <p:sldLayoutId id="2147483941" r:id="rId12"/>
    <p:sldLayoutId id="2147483942" r:id="rId13"/>
  </p:sldLayoutIdLst>
  <p:transition>
    <p:fade/>
  </p:transition>
  <p:hf sldNum="0" hdr="0" ftr="0" dt="0"/>
  <p:txStyles>
    <p:titleStyle>
      <a:lvl1pPr algn="ctr" defTabSz="182880" rtl="0" eaLnBrk="1" latinLnBrk="0" hangingPunct="1">
        <a:spcBef>
          <a:spcPct val="0"/>
        </a:spcBef>
        <a:buNone/>
        <a:defRPr lang="en-US" sz="2800" kern="1200" cap="none" baseline="0" dirty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365760" rtl="0" eaLnBrk="1" latinLnBrk="0" hangingPunct="1">
        <a:lnSpc>
          <a:spcPct val="85000"/>
        </a:lnSpc>
        <a:spcBef>
          <a:spcPts val="800"/>
        </a:spcBef>
        <a:spcAft>
          <a:spcPts val="0"/>
        </a:spcAft>
        <a:buClr>
          <a:schemeClr val="accent1"/>
        </a:buClr>
        <a:buSzPct val="80000"/>
        <a:buFont typeface="Arial" pitchFamily="34" charset="0"/>
        <a:buChar char="•"/>
        <a:defRPr sz="2000" b="0" kern="1200" cap="none" baseline="0">
          <a:solidFill>
            <a:schemeClr val="tx2"/>
          </a:solidFill>
          <a:latin typeface="+mn-lt"/>
          <a:ea typeface="+mn-ea"/>
          <a:cs typeface="+mn-cs"/>
        </a:defRPr>
      </a:lvl1pPr>
      <a:lvl2pPr marL="365760" indent="-182880" algn="l" defTabSz="365760" rtl="0" eaLnBrk="1" latinLnBrk="0" hangingPunct="1">
        <a:lnSpc>
          <a:spcPct val="85000"/>
        </a:lnSpc>
        <a:spcBef>
          <a:spcPts val="800"/>
        </a:spcBef>
        <a:spcAft>
          <a:spcPts val="0"/>
        </a:spcAft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tabLst/>
        <a:defRPr sz="18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548640" indent="-182880" algn="l" defTabSz="365760" rtl="0" eaLnBrk="1" latinLnBrk="0" hangingPunct="1">
        <a:lnSpc>
          <a:spcPct val="85000"/>
        </a:lnSpc>
        <a:spcBef>
          <a:spcPts val="800"/>
        </a:spcBef>
        <a:spcAft>
          <a:spcPts val="0"/>
        </a:spcAft>
        <a:buClr>
          <a:schemeClr val="tx1">
            <a:lumMod val="65000"/>
            <a:lumOff val="35000"/>
          </a:schemeClr>
        </a:buClr>
        <a:buSzPct val="100000"/>
        <a:buFont typeface="Calibri" panose="020F0502020204030204" pitchFamily="34" charset="0"/>
        <a:buChar char="-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731520" indent="-182880" algn="l" defTabSz="365760" rtl="0" eaLnBrk="1" latinLnBrk="0" hangingPunct="1">
        <a:lnSpc>
          <a:spcPct val="120000"/>
        </a:lnSpc>
        <a:spcBef>
          <a:spcPts val="0"/>
        </a:spcBef>
        <a:buClr>
          <a:schemeClr val="tx1">
            <a:lumMod val="65000"/>
            <a:lumOff val="35000"/>
          </a:schemeClr>
        </a:buClr>
        <a:buSzPct val="100000"/>
        <a:buFont typeface="Calibri" panose="020F0502020204030204" pitchFamily="34" charset="0"/>
        <a:buChar char="-"/>
        <a:defRPr sz="12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914400" indent="-182880" algn="l" defTabSz="365760" rtl="0" eaLnBrk="1" latinLnBrk="0" hangingPunct="1">
        <a:lnSpc>
          <a:spcPct val="120000"/>
        </a:lnSpc>
        <a:spcBef>
          <a:spcPts val="0"/>
        </a:spcBef>
        <a:buClr>
          <a:schemeClr val="tx1">
            <a:lumMod val="65000"/>
            <a:lumOff val="35000"/>
          </a:schemeClr>
        </a:buClr>
        <a:buSzPct val="100000"/>
        <a:buFont typeface="Calibri" panose="020F0502020204030204" pitchFamily="34" charset="0"/>
        <a:buChar char="-"/>
        <a:defRPr sz="10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097280" indent="-182880" algn="l" defTabSz="3657600" rtl="0" eaLnBrk="1" latinLnBrk="0" hangingPunct="1">
        <a:lnSpc>
          <a:spcPct val="120000"/>
        </a:lnSpc>
        <a:spcBef>
          <a:spcPts val="0"/>
        </a:spcBef>
        <a:buClr>
          <a:schemeClr val="accent1"/>
        </a:buClr>
        <a:buSzPct val="80000"/>
        <a:buFont typeface="Arial" pitchFamily="34" charset="0"/>
        <a:buChar char="•"/>
        <a:defRPr sz="1000" kern="1200">
          <a:solidFill>
            <a:schemeClr val="tx2"/>
          </a:solidFill>
          <a:latin typeface="+mn-lt"/>
          <a:ea typeface="+mn-ea"/>
          <a:cs typeface="+mn-cs"/>
        </a:defRPr>
      </a:lvl6pPr>
      <a:lvl7pPr marL="1280160" indent="-182880" algn="l" defTabSz="3657600" rtl="0" eaLnBrk="1" latinLnBrk="0" hangingPunct="1">
        <a:lnSpc>
          <a:spcPct val="120000"/>
        </a:lnSpc>
        <a:spcBef>
          <a:spcPts val="0"/>
        </a:spcBef>
        <a:buClr>
          <a:schemeClr val="accent1"/>
        </a:buClr>
        <a:buSzPct val="80000"/>
        <a:buFont typeface="Arial" pitchFamily="34" charset="0"/>
        <a:buChar char="•"/>
        <a:defRPr sz="1000" kern="1200">
          <a:solidFill>
            <a:schemeClr val="tx2"/>
          </a:solidFill>
          <a:latin typeface="+mn-lt"/>
          <a:ea typeface="+mn-ea"/>
          <a:cs typeface="+mn-cs"/>
        </a:defRPr>
      </a:lvl7pPr>
      <a:lvl8pPr marL="1463040" indent="-182880" algn="l" defTabSz="914400" rtl="0" eaLnBrk="1" latinLnBrk="0" hangingPunct="1">
        <a:lnSpc>
          <a:spcPct val="120000"/>
        </a:lnSpc>
        <a:spcBef>
          <a:spcPts val="0"/>
        </a:spcBef>
        <a:buClr>
          <a:schemeClr val="accent1"/>
        </a:buClr>
        <a:buSzPct val="80000"/>
        <a:buFont typeface="Arial" pitchFamily="34" charset="0"/>
        <a:buChar char="•"/>
        <a:defRPr sz="1000" kern="1200">
          <a:solidFill>
            <a:schemeClr val="tx2"/>
          </a:solidFill>
          <a:latin typeface="+mn-lt"/>
          <a:ea typeface="+mn-ea"/>
          <a:cs typeface="+mn-cs"/>
        </a:defRPr>
      </a:lvl8pPr>
      <a:lvl9pPr marL="1645920" indent="-182880" algn="l" defTabSz="365760" rtl="0" eaLnBrk="1" latinLnBrk="0" hangingPunct="1">
        <a:lnSpc>
          <a:spcPct val="120000"/>
        </a:lnSpc>
        <a:spcBef>
          <a:spcPts val="0"/>
        </a:spcBef>
        <a:buClr>
          <a:schemeClr val="accent1"/>
        </a:buClr>
        <a:buSzPct val="80000"/>
        <a:buFont typeface="Arial" pitchFamily="34" charset="0"/>
        <a:buChar char="•"/>
        <a:defRPr sz="10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jmp.com/support/help/en/15.2/#page/jmp/odds-ratios.shtml#ww302344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ommunity.jmp.com/t5/JMPer-Cable/Obtaining-and-interpreting-odds-ratios-for-interaction-terms-in/ba-p/63123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jmp.com/support/help/en/15.2/index.shtml#page/jmp/example-of-the-relative-risk-option.shtml" TargetMode="Externa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jmp.com/en_us/learning-library/graphical-displays-and-summaries.html" TargetMode="External"/><Relationship Id="rId2" Type="http://schemas.openxmlformats.org/officeDocument/2006/relationships/hyperlink" Target="https://www.jmp.com/support/help/en/15.2/index.shtml#page/jmp/gallery-of-jmp-graphs.s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jmp.com/en_us/academic/academic-webinars.html#viz-graphics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5DB94D7-A1F1-D44A-A9CF-80165E005B0A}"/>
              </a:ext>
            </a:extLst>
          </p:cNvPr>
          <p:cNvSpPr/>
          <p:nvPr/>
        </p:nvSpPr>
        <p:spPr>
          <a:xfrm>
            <a:off x="1104899" y="394088"/>
            <a:ext cx="69342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cap="none" spc="0" dirty="0">
                <a:ln w="22225">
                  <a:noFill/>
                  <a:prstDash val="solid"/>
                </a:ln>
                <a:solidFill>
                  <a:schemeClr val="bg1"/>
                </a:solidFill>
                <a:effectLst/>
              </a:rPr>
              <a:t>Teaching Biostatistics Using JMP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70B2D5-86D6-4944-8DB5-E7120306AC33}"/>
              </a:ext>
            </a:extLst>
          </p:cNvPr>
          <p:cNvSpPr txBox="1"/>
          <p:nvPr/>
        </p:nvSpPr>
        <p:spPr>
          <a:xfrm>
            <a:off x="7419995" y="4897279"/>
            <a:ext cx="17686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JMP Academic Webinar Series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B0D0B9-8108-DB45-9718-E461E3C4C86A}"/>
              </a:ext>
            </a:extLst>
          </p:cNvPr>
          <p:cNvSpPr txBox="1"/>
          <p:nvPr/>
        </p:nvSpPr>
        <p:spPr>
          <a:xfrm>
            <a:off x="159514" y="1648420"/>
            <a:ext cx="8824972" cy="1200329"/>
          </a:xfrm>
          <a:prstGeom prst="rect">
            <a:avLst/>
          </a:prstGeom>
          <a:noFill/>
        </p:spPr>
        <p:txBody>
          <a:bodyPr wrap="square" numCol="3" rtlCol="0">
            <a:spAutoFit/>
          </a:bodyPr>
          <a:lstStyle/>
          <a:p>
            <a:r>
              <a:rPr lang="en-US" dirty="0"/>
              <a:t>jmp.com &gt; Learn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algn="ctr"/>
            <a:r>
              <a:rPr lang="en-US" dirty="0"/>
              <a:t>jmp.com/learn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algn="r"/>
            <a:r>
              <a:rPr lang="en-US" dirty="0"/>
              <a:t>jmp.com/academic</a:t>
            </a:r>
          </a:p>
          <a:p>
            <a:pPr algn="ctr"/>
            <a:endParaRPr lang="en-US" dirty="0"/>
          </a:p>
        </p:txBody>
      </p:sp>
      <p:pic>
        <p:nvPicPr>
          <p:cNvPr id="9" name="Picture 8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9E00C119-5DA3-1345-84D7-56B5A34831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95047"/>
            <a:ext cx="2990637" cy="2365131"/>
          </a:xfrm>
          <a:prstGeom prst="rect">
            <a:avLst/>
          </a:prstGeom>
        </p:spPr>
      </p:pic>
      <p:pic>
        <p:nvPicPr>
          <p:cNvPr id="11" name="Picture 10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D173026B-2A95-1140-927E-26EE73BA24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6681" y="1995047"/>
            <a:ext cx="2990637" cy="2365131"/>
          </a:xfrm>
          <a:prstGeom prst="rect">
            <a:avLst/>
          </a:prstGeom>
        </p:spPr>
      </p:pic>
      <p:pic>
        <p:nvPicPr>
          <p:cNvPr id="13" name="Picture 12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C38555A6-ACA4-1844-9AFD-ECEDE731AF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3363" y="1995047"/>
            <a:ext cx="2990637" cy="236513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10D3178-A893-2B4C-AA60-9A6EC6B25E52}"/>
              </a:ext>
            </a:extLst>
          </p:cNvPr>
          <p:cNvSpPr txBox="1"/>
          <p:nvPr/>
        </p:nvSpPr>
        <p:spPr>
          <a:xfrm>
            <a:off x="3532130" y="4522139"/>
            <a:ext cx="20797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academic@jmp.com</a:t>
            </a:r>
          </a:p>
        </p:txBody>
      </p:sp>
    </p:spTree>
    <p:extLst>
      <p:ext uri="{BB962C8B-B14F-4D97-AF65-F5344CB8AC3E}">
        <p14:creationId xmlns:p14="http://schemas.microsoft.com/office/powerpoint/2010/main" val="2057666385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FE937A-DBE3-124B-9109-E1EEFF265C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Logistic Regression / Odds Ratios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DD4D4-81FC-B14C-82F1-9FD7B088A42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 flipH="1">
            <a:off x="4971011" y="765456"/>
            <a:ext cx="3346573" cy="274320"/>
          </a:xfrm>
        </p:spPr>
        <p:txBody>
          <a:bodyPr/>
          <a:lstStyle/>
          <a:p>
            <a:r>
              <a:rPr lang="en-US" dirty="0"/>
              <a:t>Red triangle &gt; Odds Ratio</a:t>
            </a:r>
          </a:p>
        </p:txBody>
      </p:sp>
      <p:pic>
        <p:nvPicPr>
          <p:cNvPr id="7" name="Content Placeholder 6" descr="Chart, scatter chart&#10;&#10;Description automatically generated">
            <a:extLst>
              <a:ext uri="{FF2B5EF4-FFF2-40B4-BE49-F238E27FC236}">
                <a16:creationId xmlns:a16="http://schemas.microsoft.com/office/drawing/2014/main" id="{E6CFC7FC-BDDE-9841-B5CA-F2612F407330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311" y="575426"/>
            <a:ext cx="3639700" cy="4838470"/>
          </a:xfrm>
        </p:spPr>
      </p:pic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7F42DA37-AFA0-A04B-8334-1FE5B8A188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89" t="44821" r="50000" b="15449"/>
          <a:stretch/>
        </p:blipFill>
        <p:spPr>
          <a:xfrm>
            <a:off x="152399" y="84447"/>
            <a:ext cx="1246095" cy="112955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3CFCDC8-1C06-F04D-8204-743957E84BE2}"/>
              </a:ext>
            </a:extLst>
          </p:cNvPr>
          <p:cNvSpPr txBox="1"/>
          <p:nvPr/>
        </p:nvSpPr>
        <p:spPr>
          <a:xfrm>
            <a:off x="4922528" y="1155616"/>
            <a:ext cx="36397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For every one unit increase in LTG, the odds ratio of having a </a:t>
            </a:r>
            <a:r>
              <a:rPr lang="en-US" dirty="0">
                <a:highlight>
                  <a:srgbClr val="C48836"/>
                </a:highlight>
              </a:rPr>
              <a:t>high</a:t>
            </a:r>
            <a:r>
              <a:rPr lang="en-US" dirty="0"/>
              <a:t> Diabetes Disease Progression score, compared to the same person without the increase of one unit in LTG, is </a:t>
            </a:r>
            <a:r>
              <a:rPr lang="en-US" dirty="0">
                <a:highlight>
                  <a:srgbClr val="C48836"/>
                </a:highlight>
              </a:rPr>
              <a:t>1/</a:t>
            </a:r>
            <a:r>
              <a:rPr lang="en-US" dirty="0"/>
              <a:t>0.065 = 15.37, on average. This means that, for example, a person with LTG=5 is 15.37 times as likely to have a high Diabetes Disease Progression score as is the same person with LTG=4.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DCB725F-9C7A-2E4C-B40A-3A1B578530BC}"/>
              </a:ext>
            </a:extLst>
          </p:cNvPr>
          <p:cNvSpPr txBox="1"/>
          <p:nvPr/>
        </p:nvSpPr>
        <p:spPr>
          <a:xfrm>
            <a:off x="5161405" y="4294937"/>
            <a:ext cx="31561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*It’s usually easier to understand </a:t>
            </a:r>
            <a:r>
              <a:rPr lang="en-US" sz="1000" dirty="0" err="1"/>
              <a:t>OddsRatio</a:t>
            </a:r>
            <a:r>
              <a:rPr lang="en-US" sz="1000" dirty="0"/>
              <a:t> greater than 1, so we can take 1/</a:t>
            </a:r>
            <a:r>
              <a:rPr lang="en-US" sz="1000" dirty="0" err="1"/>
              <a:t>OddsRatio</a:t>
            </a:r>
            <a:r>
              <a:rPr lang="en-US" sz="1000" dirty="0"/>
              <a:t> instead and switch which response group we are talking about. Instead of Low compared to High, let’s do High compared to Low.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21597A-9C57-EB4F-8E86-8610CCFC7CA4}"/>
              </a:ext>
            </a:extLst>
          </p:cNvPr>
          <p:cNvSpPr/>
          <p:nvPr/>
        </p:nvSpPr>
        <p:spPr>
          <a:xfrm>
            <a:off x="1722419" y="4729942"/>
            <a:ext cx="979218" cy="106990"/>
          </a:xfrm>
          <a:prstGeom prst="rect">
            <a:avLst/>
          </a:prstGeom>
          <a:solidFill>
            <a:srgbClr val="7030A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799DA45-0A6F-0C43-9451-C0F5F2D3B528}"/>
              </a:ext>
            </a:extLst>
          </p:cNvPr>
          <p:cNvSpPr/>
          <p:nvPr/>
        </p:nvSpPr>
        <p:spPr>
          <a:xfrm>
            <a:off x="3773978" y="4648880"/>
            <a:ext cx="443346" cy="106990"/>
          </a:xfrm>
          <a:prstGeom prst="rect">
            <a:avLst/>
          </a:prstGeom>
          <a:solidFill>
            <a:srgbClr val="7030A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4698799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Chart, scatter chart&#10;&#10;Description automatically generated">
            <a:extLst>
              <a:ext uri="{FF2B5EF4-FFF2-40B4-BE49-F238E27FC236}">
                <a16:creationId xmlns:a16="http://schemas.microsoft.com/office/drawing/2014/main" id="{E6CFC7FC-BDDE-9841-B5CA-F2612F407330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104" y="0"/>
            <a:ext cx="3639700" cy="4838470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1AAFED6-3BFA-904B-9E67-70D4344EE7C4}"/>
              </a:ext>
            </a:extLst>
          </p:cNvPr>
          <p:cNvSpPr txBox="1"/>
          <p:nvPr/>
        </p:nvSpPr>
        <p:spPr>
          <a:xfrm>
            <a:off x="3318750" y="2691247"/>
            <a:ext cx="558418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For every one unit increase in LTG, the odds ratio of having a </a:t>
            </a:r>
            <a:r>
              <a:rPr lang="en-US" dirty="0">
                <a:highlight>
                  <a:srgbClr val="19BBB7"/>
                </a:highlight>
              </a:rPr>
              <a:t>low</a:t>
            </a:r>
            <a:r>
              <a:rPr lang="en-US" dirty="0"/>
              <a:t> Diabetes Disease Progression score, compared to the same person without the increase of one unit in LTG, is 0.065, on average. This means that, for example, a person with LTG=5 is 0.065 times as likely to have a </a:t>
            </a:r>
            <a:r>
              <a:rPr lang="en-US" dirty="0">
                <a:highlight>
                  <a:srgbClr val="19BBB7"/>
                </a:highlight>
              </a:rPr>
              <a:t>low</a:t>
            </a:r>
            <a:r>
              <a:rPr lang="en-US" dirty="0"/>
              <a:t> Diabetes Disease Progression score as is the same person with LTG=4.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3CFCDC8-1C06-F04D-8204-743957E84BE2}"/>
              </a:ext>
            </a:extLst>
          </p:cNvPr>
          <p:cNvSpPr txBox="1"/>
          <p:nvPr/>
        </p:nvSpPr>
        <p:spPr>
          <a:xfrm>
            <a:off x="3318749" y="133151"/>
            <a:ext cx="558418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For every one unit increase in LTG, the odds ratio of having a </a:t>
            </a:r>
            <a:r>
              <a:rPr lang="en-US" dirty="0">
                <a:highlight>
                  <a:srgbClr val="C48836"/>
                </a:highlight>
              </a:rPr>
              <a:t>high</a:t>
            </a:r>
            <a:r>
              <a:rPr lang="en-US" dirty="0"/>
              <a:t> Diabetes Disease Progression score, compared to the same person without the increase of one unit in LTG, is </a:t>
            </a:r>
            <a:r>
              <a:rPr lang="en-US" dirty="0">
                <a:highlight>
                  <a:srgbClr val="C48836"/>
                </a:highlight>
              </a:rPr>
              <a:t>1/</a:t>
            </a:r>
            <a:r>
              <a:rPr lang="en-US" dirty="0"/>
              <a:t>0.065 = 15.37, on average. This means that, for example, a person with LTG=5 is 15.38 times as likely </a:t>
            </a:r>
            <a:r>
              <a:rPr lang="en-US" dirty="0">
                <a:highlight>
                  <a:srgbClr val="D9D9D9"/>
                </a:highlight>
              </a:rPr>
              <a:t>(or 14.37 times MORE likely)</a:t>
            </a:r>
            <a:r>
              <a:rPr lang="en-US" dirty="0"/>
              <a:t> to have a </a:t>
            </a:r>
            <a:r>
              <a:rPr lang="en-US" dirty="0">
                <a:highlight>
                  <a:srgbClr val="C48836"/>
                </a:highlight>
              </a:rPr>
              <a:t>high</a:t>
            </a:r>
            <a:r>
              <a:rPr lang="en-US" dirty="0"/>
              <a:t> Diabetes Disease Progression score as is the same person with LTG=4.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2E1D1A4-F7F5-934F-9B98-8B32073A950F}"/>
              </a:ext>
            </a:extLst>
          </p:cNvPr>
          <p:cNvSpPr/>
          <p:nvPr/>
        </p:nvSpPr>
        <p:spPr>
          <a:xfrm>
            <a:off x="2344189" y="4075302"/>
            <a:ext cx="443346" cy="106990"/>
          </a:xfrm>
          <a:prstGeom prst="rect">
            <a:avLst/>
          </a:prstGeom>
          <a:solidFill>
            <a:srgbClr val="7030A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317679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0F9705-3C34-284C-978D-96FB646A698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 flipH="1">
            <a:off x="3318750" y="0"/>
            <a:ext cx="5825250" cy="623455"/>
          </a:xfrm>
        </p:spPr>
        <p:txBody>
          <a:bodyPr/>
          <a:lstStyle/>
          <a:p>
            <a:r>
              <a:rPr lang="en-US" dirty="0"/>
              <a:t>Range Odds Ratio instead of Unit Odds Ratio</a:t>
            </a:r>
          </a:p>
        </p:txBody>
      </p:sp>
      <p:pic>
        <p:nvPicPr>
          <p:cNvPr id="5" name="Content Placeholder 6" descr="Chart, scatter chart&#10;&#10;Description automatically generated">
            <a:extLst>
              <a:ext uri="{FF2B5EF4-FFF2-40B4-BE49-F238E27FC236}">
                <a16:creationId xmlns:a16="http://schemas.microsoft.com/office/drawing/2014/main" id="{73C43DC3-D7DE-1D45-9D97-BD294C33B8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104" y="0"/>
            <a:ext cx="3639700" cy="48384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43A987D-AEA1-6449-ABE8-DFE304C4655E}"/>
              </a:ext>
            </a:extLst>
          </p:cNvPr>
          <p:cNvSpPr txBox="1"/>
          <p:nvPr/>
        </p:nvSpPr>
        <p:spPr>
          <a:xfrm>
            <a:off x="3318749" y="641688"/>
            <a:ext cx="558418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Having the highest value of LTG in our sample (LTG=6.107), the odds ratio of having a </a:t>
            </a:r>
            <a:r>
              <a:rPr lang="en-US" dirty="0">
                <a:highlight>
                  <a:srgbClr val="C48836"/>
                </a:highlight>
              </a:rPr>
              <a:t>high</a:t>
            </a:r>
            <a:r>
              <a:rPr lang="en-US" dirty="0"/>
              <a:t> Diabetes Disease Progression score is </a:t>
            </a:r>
            <a:r>
              <a:rPr lang="en-US" dirty="0">
                <a:highlight>
                  <a:srgbClr val="C48836"/>
                </a:highlight>
              </a:rPr>
              <a:t>1/</a:t>
            </a:r>
            <a:r>
              <a:rPr lang="en-US" dirty="0"/>
              <a:t>0.000416) = 2403, on average, compared to the having the lowest value of LTG in our sample (LTG=3.2581). Having the highest value of LTG makes you 2,403 times as likely </a:t>
            </a:r>
            <a:r>
              <a:rPr lang="en-US" dirty="0">
                <a:highlight>
                  <a:srgbClr val="D9D9D9"/>
                </a:highlight>
              </a:rPr>
              <a:t>(or 2,402 times MORE likely)</a:t>
            </a:r>
            <a:r>
              <a:rPr lang="en-US" dirty="0"/>
              <a:t> to have a </a:t>
            </a:r>
            <a:r>
              <a:rPr lang="en-US" dirty="0">
                <a:highlight>
                  <a:srgbClr val="C48836"/>
                </a:highlight>
              </a:rPr>
              <a:t>high</a:t>
            </a:r>
            <a:r>
              <a:rPr lang="en-US" dirty="0"/>
              <a:t> Diabetes Disease Progression score compared to having the lowest value of LTG (in our samples).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80C2CF6-BD49-3A41-B658-71B1CF17AF8C}"/>
              </a:ext>
            </a:extLst>
          </p:cNvPr>
          <p:cNvSpPr/>
          <p:nvPr/>
        </p:nvSpPr>
        <p:spPr>
          <a:xfrm>
            <a:off x="2776450" y="4083615"/>
            <a:ext cx="443346" cy="106990"/>
          </a:xfrm>
          <a:prstGeom prst="rect">
            <a:avLst/>
          </a:prstGeom>
          <a:solidFill>
            <a:srgbClr val="7030A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F57AA97-8E38-D54E-B634-527E873D1B87}"/>
              </a:ext>
            </a:extLst>
          </p:cNvPr>
          <p:cNvSpPr txBox="1"/>
          <p:nvPr/>
        </p:nvSpPr>
        <p:spPr>
          <a:xfrm>
            <a:off x="3318749" y="4463317"/>
            <a:ext cx="52774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hlinkClick r:id="rId3"/>
              </a:rPr>
              <a:t>https://www.jmp.com/support/help/en/15.2/#page/jmp/odds-ratios.shtml#ww302344</a:t>
            </a:r>
            <a:endParaRPr lang="en-US" sz="800" dirty="0"/>
          </a:p>
          <a:p>
            <a:endParaRPr lang="en-US" sz="800" dirty="0"/>
          </a:p>
          <a:p>
            <a:r>
              <a:rPr lang="en-US" sz="800" dirty="0">
                <a:hlinkClick r:id="rId4"/>
              </a:rPr>
              <a:t>https://community.jmp.com/t5/JMPer-Cable/Obtaining-and-interpreting-odds-ratios-for-interaction-terms-in/ba-p/63123#</a:t>
            </a:r>
            <a:r>
              <a:rPr lang="en-US" sz="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84222851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6AE83-57F3-A74F-B8C6-C60181E482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Contingency Table / Mosaic Plot / Relative Risk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046C14-D99D-D24A-B2CD-D7E4320C18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 descr="Chart, treemap chart&#10;&#10;Description automatically generated">
            <a:extLst>
              <a:ext uri="{FF2B5EF4-FFF2-40B4-BE49-F238E27FC236}">
                <a16:creationId xmlns:a16="http://schemas.microsoft.com/office/drawing/2014/main" id="{3D1521B0-5658-8441-ACA4-C5BF5FC78EAB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28" y="1125335"/>
            <a:ext cx="5020146" cy="3643313"/>
          </a:xfrm>
        </p:spPr>
      </p:pic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623EDC8F-F8F7-6848-AFBA-809D7F545D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27" t="44821" r="4657" b="14819"/>
          <a:stretch/>
        </p:blipFill>
        <p:spPr>
          <a:xfrm>
            <a:off x="130828" y="209952"/>
            <a:ext cx="1171956" cy="806507"/>
          </a:xfrm>
          <a:prstGeom prst="rect">
            <a:avLst/>
          </a:prstGeom>
        </p:spPr>
      </p:pic>
      <p:pic>
        <p:nvPicPr>
          <p:cNvPr id="9" name="Picture 8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47014C0E-5D67-5642-8E5D-0306886410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563" y="1036202"/>
            <a:ext cx="3214073" cy="350563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C183779-72E6-884C-8FED-8054F300E7D8}"/>
              </a:ext>
            </a:extLst>
          </p:cNvPr>
          <p:cNvSpPr txBox="1"/>
          <p:nvPr/>
        </p:nvSpPr>
        <p:spPr>
          <a:xfrm>
            <a:off x="211016" y="4768648"/>
            <a:ext cx="59362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hlinkClick r:id="rId5"/>
              </a:rPr>
              <a:t>https://www.jmp.com/support/help/en/15.2/index.shtml#page/jmp/example-of-the-relative-risk-option.shtml</a:t>
            </a:r>
            <a:r>
              <a:rPr lang="en-US" sz="1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06374067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CD64E4-04B7-5247-9BC2-05B4FD942A1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 flipH="1">
            <a:off x="-4" y="192024"/>
            <a:ext cx="3798919" cy="373241"/>
          </a:xfrm>
        </p:spPr>
        <p:txBody>
          <a:bodyPr/>
          <a:lstStyle/>
          <a:p>
            <a:r>
              <a:rPr lang="en-US" dirty="0"/>
              <a:t>Red Triangle &gt; Relative Risk</a:t>
            </a:r>
          </a:p>
        </p:txBody>
      </p:sp>
      <p:pic>
        <p:nvPicPr>
          <p:cNvPr id="6" name="Content Placeholder 5" descr="Table&#10;&#10;Description automatically generated">
            <a:extLst>
              <a:ext uri="{FF2B5EF4-FFF2-40B4-BE49-F238E27FC236}">
                <a16:creationId xmlns:a16="http://schemas.microsoft.com/office/drawing/2014/main" id="{515E9267-E775-734C-A25E-EA57A22D6589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36"/>
          <a:stretch/>
        </p:blipFill>
        <p:spPr>
          <a:xfrm>
            <a:off x="190270" y="3341775"/>
            <a:ext cx="3907906" cy="1413444"/>
          </a:xfrm>
        </p:spPr>
      </p:pic>
      <p:pic>
        <p:nvPicPr>
          <p:cNvPr id="7" name="Content Placeholder 6" descr="Chart, treemap chart&#10;&#10;Description automatically generated">
            <a:extLst>
              <a:ext uri="{FF2B5EF4-FFF2-40B4-BE49-F238E27FC236}">
                <a16:creationId xmlns:a16="http://schemas.microsoft.com/office/drawing/2014/main" id="{8C5AD2A1-5B6C-224A-BA53-D9C7329FE3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269" y="698269"/>
            <a:ext cx="3608645" cy="261893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363A584-6A38-D749-94AA-080F151BA84D}"/>
              </a:ext>
            </a:extLst>
          </p:cNvPr>
          <p:cNvSpPr txBox="1"/>
          <p:nvPr/>
        </p:nvSpPr>
        <p:spPr>
          <a:xfrm>
            <a:off x="4098176" y="565265"/>
            <a:ext cx="485555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None of these increased or decreased odds are statistically significant!</a:t>
            </a:r>
          </a:p>
          <a:p>
            <a:endParaRPr lang="en-US" dirty="0"/>
          </a:p>
          <a:p>
            <a:r>
              <a:rPr lang="en-US" dirty="0"/>
              <a:t>But, in the sample, we see that the probability of having High Diabetes Disease Progression score is 30.4% for females (Group 2) and is 24.7% for males (Group 1), so the females are 1.23 times as likely to have a High score as the males. The females are 123% as likely to have a High score. The females are 23% MORE likely to have a High score. But this increase is NOT </a:t>
            </a:r>
            <a:r>
              <a:rPr lang="en-US"/>
              <a:t>statistically significant, </a:t>
            </a:r>
            <a:r>
              <a:rPr lang="en-US" dirty="0"/>
              <a:t>and therefore we don’t have evidence to believe that males and females have a population difference in their odds of having High scores.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0E75F52-65F1-4541-85B3-F730E48E067B}"/>
              </a:ext>
            </a:extLst>
          </p:cNvPr>
          <p:cNvSpPr/>
          <p:nvPr/>
        </p:nvSpPr>
        <p:spPr>
          <a:xfrm>
            <a:off x="1601123" y="4532502"/>
            <a:ext cx="2372362" cy="155876"/>
          </a:xfrm>
          <a:prstGeom prst="rect">
            <a:avLst/>
          </a:prstGeom>
          <a:solidFill>
            <a:srgbClr val="7030A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5473476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A88D32-1E89-E746-9279-99CD276CC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Advanced Topics: Survival and Mixed Models</a:t>
            </a:r>
          </a:p>
        </p:txBody>
      </p:sp>
    </p:spTree>
    <p:extLst>
      <p:ext uri="{BB962C8B-B14F-4D97-AF65-F5344CB8AC3E}">
        <p14:creationId xmlns:p14="http://schemas.microsoft.com/office/powerpoint/2010/main" val="3803205362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35E9E45-7010-BA40-8A51-215298F453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Survival Analysis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5E1C5D-DB33-1245-A981-5597DD2506E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 flipH="1">
            <a:off x="-99753" y="758667"/>
            <a:ext cx="9243753" cy="274320"/>
          </a:xfrm>
        </p:spPr>
        <p:txBody>
          <a:bodyPr/>
          <a:lstStyle/>
          <a:p>
            <a:r>
              <a:rPr lang="en-US" dirty="0"/>
              <a:t>Analyze &gt; Survival or Analyze &gt; Fit Model</a:t>
            </a:r>
          </a:p>
          <a:p>
            <a:r>
              <a:rPr lang="en-US" sz="1800" dirty="0"/>
              <a:t>For Simple Survival, Cox Proportional Hazards, and Parametric Survival Models</a:t>
            </a:r>
          </a:p>
        </p:txBody>
      </p:sp>
      <p:pic>
        <p:nvPicPr>
          <p:cNvPr id="7" name="Picture 6" descr="Chart&#10;&#10;Description automatically generated with medium confidence">
            <a:extLst>
              <a:ext uri="{FF2B5EF4-FFF2-40B4-BE49-F238E27FC236}">
                <a16:creationId xmlns:a16="http://schemas.microsoft.com/office/drawing/2014/main" id="{F8E3D01C-8395-0244-BE64-56A96112FC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322" y="1301801"/>
            <a:ext cx="2510078" cy="3524984"/>
          </a:xfrm>
          <a:prstGeom prst="rect">
            <a:avLst/>
          </a:prstGeom>
        </p:spPr>
      </p:pic>
      <p:pic>
        <p:nvPicPr>
          <p:cNvPr id="9" name="Picture 8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B262F812-8F0B-EB45-AB75-658952E8E1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889" y="1348497"/>
            <a:ext cx="2388656" cy="3431591"/>
          </a:xfrm>
          <a:prstGeom prst="rect">
            <a:avLst/>
          </a:prstGeom>
        </p:spPr>
      </p:pic>
      <p:pic>
        <p:nvPicPr>
          <p:cNvPr id="11" name="Picture 10" descr="Table&#10;&#10;Description automatically generated">
            <a:extLst>
              <a:ext uri="{FF2B5EF4-FFF2-40B4-BE49-F238E27FC236}">
                <a16:creationId xmlns:a16="http://schemas.microsoft.com/office/drawing/2014/main" id="{C390B220-6F83-234B-BC46-D1D75982B1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950" y="2217530"/>
            <a:ext cx="2770674" cy="2600346"/>
          </a:xfrm>
          <a:prstGeom prst="rect">
            <a:avLst/>
          </a:prstGeom>
        </p:spPr>
      </p:pic>
      <p:pic>
        <p:nvPicPr>
          <p:cNvPr id="13" name="Picture 12" descr="Chart&#10;&#10;Description automatically generated">
            <a:extLst>
              <a:ext uri="{FF2B5EF4-FFF2-40B4-BE49-F238E27FC236}">
                <a16:creationId xmlns:a16="http://schemas.microsoft.com/office/drawing/2014/main" id="{F0BB3508-7AF0-DA4D-BBB6-E53E53E916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1174" y="1379427"/>
            <a:ext cx="3311633" cy="312153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44399B2-006C-474E-AE40-3F237AE1FC7C}"/>
              </a:ext>
            </a:extLst>
          </p:cNvPr>
          <p:cNvSpPr txBox="1"/>
          <p:nvPr/>
        </p:nvSpPr>
        <p:spPr>
          <a:xfrm>
            <a:off x="205322" y="62781"/>
            <a:ext cx="17438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*VA Lung Cancer</a:t>
            </a:r>
          </a:p>
        </p:txBody>
      </p:sp>
    </p:spTree>
    <p:extLst>
      <p:ext uri="{BB962C8B-B14F-4D97-AF65-F5344CB8AC3E}">
        <p14:creationId xmlns:p14="http://schemas.microsoft.com/office/powerpoint/2010/main" val="613308028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2250D-26D2-0148-A4B0-417204B7AC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6364" y="341653"/>
            <a:ext cx="7891272" cy="457200"/>
          </a:xfrm>
        </p:spPr>
        <p:txBody>
          <a:bodyPr/>
          <a:lstStyle/>
          <a:p>
            <a:r>
              <a:rPr lang="en-US" dirty="0"/>
              <a:t>Mixed Models: for Blocks or Repeated Measures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211FBE-FC7E-8B4F-9EF7-D0B3745FCC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 flipH="1">
            <a:off x="626364" y="803405"/>
            <a:ext cx="7891272" cy="274320"/>
          </a:xfrm>
        </p:spPr>
        <p:txBody>
          <a:bodyPr/>
          <a:lstStyle/>
          <a:p>
            <a:r>
              <a:rPr lang="en-US" dirty="0"/>
              <a:t>Analyze &gt; Fit Model, choose Random Attribute or Mixed personality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6C881F-BD68-4842-B1D5-9EAED7DCF735}"/>
              </a:ext>
            </a:extLst>
          </p:cNvPr>
          <p:cNvSpPr txBox="1"/>
          <p:nvPr/>
        </p:nvSpPr>
        <p:spPr>
          <a:xfrm>
            <a:off x="205322" y="6278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*Machine</a:t>
            </a:r>
          </a:p>
        </p:txBody>
      </p:sp>
      <p:pic>
        <p:nvPicPr>
          <p:cNvPr id="10" name="Picture 9" descr="Table&#10;&#10;Description automatically generated">
            <a:extLst>
              <a:ext uri="{FF2B5EF4-FFF2-40B4-BE49-F238E27FC236}">
                <a16:creationId xmlns:a16="http://schemas.microsoft.com/office/drawing/2014/main" id="{6C735876-55B0-B04E-86DD-3990DAEB24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656" y="1554479"/>
            <a:ext cx="2305797" cy="3123507"/>
          </a:xfrm>
          <a:prstGeom prst="rect">
            <a:avLst/>
          </a:prstGeom>
        </p:spPr>
      </p:pic>
      <p:pic>
        <p:nvPicPr>
          <p:cNvPr id="13" name="Picture 1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AB0970A1-2FD2-D64B-8D55-E933C58B3B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9192" y="1275608"/>
            <a:ext cx="4963249" cy="3526240"/>
          </a:xfrm>
          <a:prstGeom prst="rect">
            <a:avLst/>
          </a:prstGeom>
        </p:spPr>
      </p:pic>
      <p:sp>
        <p:nvSpPr>
          <p:cNvPr id="14" name="Down Arrow 13">
            <a:extLst>
              <a:ext uri="{FF2B5EF4-FFF2-40B4-BE49-F238E27FC236}">
                <a16:creationId xmlns:a16="http://schemas.microsoft.com/office/drawing/2014/main" id="{8A5E2FE8-8358-A94D-AE4C-20372CDEEE50}"/>
              </a:ext>
            </a:extLst>
          </p:cNvPr>
          <p:cNvSpPr/>
          <p:nvPr/>
        </p:nvSpPr>
        <p:spPr>
          <a:xfrm rot="19014259">
            <a:off x="1573967" y="1280240"/>
            <a:ext cx="243336" cy="581891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43B926A-CD13-1B42-9330-E97E4E8F5633}"/>
              </a:ext>
            </a:extLst>
          </p:cNvPr>
          <p:cNvSpPr txBox="1"/>
          <p:nvPr/>
        </p:nvSpPr>
        <p:spPr>
          <a:xfrm>
            <a:off x="202804" y="1077725"/>
            <a:ext cx="147605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is our Treatment of interest – we will always be using these three machines.</a:t>
            </a:r>
          </a:p>
        </p:txBody>
      </p:sp>
      <p:sp>
        <p:nvSpPr>
          <p:cNvPr id="16" name="Down Arrow 15">
            <a:extLst>
              <a:ext uri="{FF2B5EF4-FFF2-40B4-BE49-F238E27FC236}">
                <a16:creationId xmlns:a16="http://schemas.microsoft.com/office/drawing/2014/main" id="{CE5956B0-2851-7D44-ABBB-865637532CC9}"/>
              </a:ext>
            </a:extLst>
          </p:cNvPr>
          <p:cNvSpPr/>
          <p:nvPr/>
        </p:nvSpPr>
        <p:spPr>
          <a:xfrm rot="2683114">
            <a:off x="2500379" y="1357998"/>
            <a:ext cx="243336" cy="581891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586513A-B53C-6E45-8EFA-C06A2DB281A9}"/>
              </a:ext>
            </a:extLst>
          </p:cNvPr>
          <p:cNvSpPr txBox="1"/>
          <p:nvPr/>
        </p:nvSpPr>
        <p:spPr>
          <a:xfrm>
            <a:off x="2913218" y="1170886"/>
            <a:ext cx="157630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We will hire new people next year and don’t care about these specific people.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7EAB8C2-7C65-E743-A8C1-634275EB2B2A}"/>
              </a:ext>
            </a:extLst>
          </p:cNvPr>
          <p:cNvSpPr txBox="1"/>
          <p:nvPr/>
        </p:nvSpPr>
        <p:spPr>
          <a:xfrm>
            <a:off x="202804" y="3198704"/>
            <a:ext cx="1348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FIXED effect.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47351F5-5A3D-D742-8E20-4AE164445AD3}"/>
              </a:ext>
            </a:extLst>
          </p:cNvPr>
          <p:cNvSpPr txBox="1"/>
          <p:nvPr/>
        </p:nvSpPr>
        <p:spPr>
          <a:xfrm>
            <a:off x="2913218" y="3309633"/>
            <a:ext cx="1706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RANDOM effect.</a:t>
            </a:r>
          </a:p>
        </p:txBody>
      </p:sp>
    </p:spTree>
    <p:extLst>
      <p:ext uri="{BB962C8B-B14F-4D97-AF65-F5344CB8AC3E}">
        <p14:creationId xmlns:p14="http://schemas.microsoft.com/office/powerpoint/2010/main" val="26222293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 animBg="1"/>
      <p:bldP spid="17" grpId="0"/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2250D-26D2-0148-A4B0-417204B7AC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6364" y="341653"/>
            <a:ext cx="7891272" cy="457200"/>
          </a:xfrm>
        </p:spPr>
        <p:txBody>
          <a:bodyPr/>
          <a:lstStyle/>
          <a:p>
            <a:r>
              <a:rPr lang="en-US" dirty="0"/>
              <a:t>Mixed Models: for Blocks or Repeated Measures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211FBE-FC7E-8B4F-9EF7-D0B3745FCC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 flipH="1">
            <a:off x="626364" y="803405"/>
            <a:ext cx="7891272" cy="274320"/>
          </a:xfrm>
        </p:spPr>
        <p:txBody>
          <a:bodyPr/>
          <a:lstStyle/>
          <a:p>
            <a:r>
              <a:rPr lang="en-US" dirty="0"/>
              <a:t>Analyze &gt; Fit Model, choose Mixed personality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6C881F-BD68-4842-B1D5-9EAED7DCF735}"/>
              </a:ext>
            </a:extLst>
          </p:cNvPr>
          <p:cNvSpPr txBox="1"/>
          <p:nvPr/>
        </p:nvSpPr>
        <p:spPr>
          <a:xfrm>
            <a:off x="205322" y="62781"/>
            <a:ext cx="21130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*Cholesterol Stacked</a:t>
            </a:r>
          </a:p>
        </p:txBody>
      </p:sp>
      <p:pic>
        <p:nvPicPr>
          <p:cNvPr id="6" name="Picture 5" descr="Chart&#10;&#10;Description automatically generated">
            <a:extLst>
              <a:ext uri="{FF2B5EF4-FFF2-40B4-BE49-F238E27FC236}">
                <a16:creationId xmlns:a16="http://schemas.microsoft.com/office/drawing/2014/main" id="{DE99BF08-4AA5-1144-B7D7-3861D9E83A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49697"/>
            <a:ext cx="5513044" cy="3631022"/>
          </a:xfrm>
          <a:prstGeom prst="rect">
            <a:avLst/>
          </a:prstGeom>
        </p:spPr>
      </p:pic>
      <p:pic>
        <p:nvPicPr>
          <p:cNvPr id="8" name="Picture 7" descr="Table&#10;&#10;Description automatically generated">
            <a:extLst>
              <a:ext uri="{FF2B5EF4-FFF2-40B4-BE49-F238E27FC236}">
                <a16:creationId xmlns:a16="http://schemas.microsoft.com/office/drawing/2014/main" id="{3CF224F9-1A2F-754B-8263-DD337ED34C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6379" y="1658495"/>
            <a:ext cx="3512740" cy="2523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16560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F2C123-2274-854D-A8A6-2F013C78C3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academic@jmp.com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1663681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A19716-90C7-6741-8EEC-B45D9F3310D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27248" y="192024"/>
            <a:ext cx="6016752" cy="923098"/>
          </a:xfrm>
        </p:spPr>
        <p:txBody>
          <a:bodyPr/>
          <a:lstStyle/>
          <a:p>
            <a:r>
              <a:rPr lang="en-US" dirty="0"/>
              <a:t>We will cover tools commonly used within the health sciences, including: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CD2B68-5890-DD44-9881-4BA40FE231A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127248" y="1115122"/>
            <a:ext cx="6016752" cy="4028378"/>
          </a:xfrm>
        </p:spPr>
        <p:txBody>
          <a:bodyPr/>
          <a:lstStyle/>
          <a:p>
            <a:r>
              <a:rPr lang="en-US" dirty="0"/>
              <a:t>interactive graphics</a:t>
            </a:r>
          </a:p>
          <a:p>
            <a:r>
              <a:rPr lang="en-US" dirty="0"/>
              <a:t>descriptive statistics</a:t>
            </a:r>
          </a:p>
          <a:p>
            <a:r>
              <a:rPr lang="en-US" dirty="0"/>
              <a:t>confidence intervals and hypothesis tests</a:t>
            </a:r>
          </a:p>
          <a:p>
            <a:r>
              <a:rPr lang="en-US" dirty="0"/>
              <a:t>linear regression</a:t>
            </a:r>
          </a:p>
          <a:p>
            <a:r>
              <a:rPr lang="en-US" dirty="0"/>
              <a:t>logistic regression and odds ratios</a:t>
            </a:r>
          </a:p>
          <a:p>
            <a:r>
              <a:rPr lang="en-US" dirty="0"/>
              <a:t>contingency tables and relative risk</a:t>
            </a:r>
          </a:p>
          <a:p>
            <a:r>
              <a:rPr lang="en-US" dirty="0"/>
              <a:t>BRIEF survival analysis </a:t>
            </a:r>
          </a:p>
          <a:p>
            <a:r>
              <a:rPr lang="en-US" dirty="0"/>
              <a:t>BRIEF mixed models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59F07197-F1BE-324C-96DC-AF8A5D03D6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152" y="2226311"/>
            <a:ext cx="1885497" cy="1222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Table&#10;&#10;Description automatically generated">
            <a:extLst>
              <a:ext uri="{FF2B5EF4-FFF2-40B4-BE49-F238E27FC236}">
                <a16:creationId xmlns:a16="http://schemas.microsoft.com/office/drawing/2014/main" id="{55D143E3-9A4E-E045-B2CC-BECDBD2493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17" y="80784"/>
            <a:ext cx="2190190" cy="1288347"/>
          </a:xfrm>
          <a:prstGeom prst="rect">
            <a:avLst/>
          </a:prstGeom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44AF9491-1238-1E4F-BF74-BCD180C849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173" y="1133306"/>
            <a:ext cx="1834058" cy="1242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Chart&#10;&#10;Description automatically generated with medium confidence">
            <a:extLst>
              <a:ext uri="{FF2B5EF4-FFF2-40B4-BE49-F238E27FC236}">
                <a16:creationId xmlns:a16="http://schemas.microsoft.com/office/drawing/2014/main" id="{AE82CDCE-4E5D-2440-B00C-FFDDAB59797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956" r="-4610" b="56615"/>
          <a:stretch/>
        </p:blipFill>
        <p:spPr>
          <a:xfrm>
            <a:off x="509333" y="3637586"/>
            <a:ext cx="2625801" cy="1425130"/>
          </a:xfrm>
          <a:prstGeom prst="rect">
            <a:avLst/>
          </a:prstGeom>
        </p:spPr>
      </p:pic>
      <p:pic>
        <p:nvPicPr>
          <p:cNvPr id="10" name="Picture 9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1801DF1A-704F-B149-A8AF-267DEF1BF96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83" t="4777" r="50000" b="53602"/>
          <a:stretch/>
        </p:blipFill>
        <p:spPr>
          <a:xfrm>
            <a:off x="296891" y="1368178"/>
            <a:ext cx="825509" cy="772817"/>
          </a:xfrm>
          <a:prstGeom prst="rect">
            <a:avLst/>
          </a:prstGeom>
        </p:spPr>
      </p:pic>
      <p:pic>
        <p:nvPicPr>
          <p:cNvPr id="11" name="Picture 10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DB397AFD-7CE3-544F-981E-1F79A945FAD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27" t="5407" r="4403" b="54233"/>
          <a:stretch/>
        </p:blipFill>
        <p:spPr>
          <a:xfrm>
            <a:off x="2111649" y="273085"/>
            <a:ext cx="975790" cy="667921"/>
          </a:xfrm>
          <a:prstGeom prst="rect">
            <a:avLst/>
          </a:prstGeom>
        </p:spPr>
      </p:pic>
      <p:pic>
        <p:nvPicPr>
          <p:cNvPr id="12" name="Picture 11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A973E460-14CC-E14D-BCDD-350FD16486E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89" t="44821" r="50000" b="15449"/>
          <a:stretch/>
        </p:blipFill>
        <p:spPr>
          <a:xfrm>
            <a:off x="1451698" y="3517443"/>
            <a:ext cx="825509" cy="748303"/>
          </a:xfrm>
          <a:prstGeom prst="rect">
            <a:avLst/>
          </a:prstGeom>
        </p:spPr>
      </p:pic>
      <p:pic>
        <p:nvPicPr>
          <p:cNvPr id="13" name="Picture 1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F614EC97-9A1E-7A47-8C59-651244BF11C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27" t="44821" r="4657" b="14819"/>
          <a:stretch/>
        </p:blipFill>
        <p:spPr>
          <a:xfrm>
            <a:off x="2009019" y="2523398"/>
            <a:ext cx="1031212" cy="709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180148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2236D04-36F6-6442-A408-E6D20FC32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Visualizing (Graphing) Data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E0ACCCC-0EC8-9C41-99D1-69DB5CFF482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F36F424-A27F-9045-8986-C918FED6CE3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More ideas for graphics:</a:t>
            </a:r>
          </a:p>
          <a:p>
            <a:pPr marL="0" indent="0">
              <a:buNone/>
            </a:pPr>
            <a:r>
              <a:rPr lang="en-US" dirty="0">
                <a:hlinkClick r:id="rId2"/>
              </a:rPr>
              <a:t>https://www.jmp.com/support/help/en/15.2/index.shtml#page/jmp/gallery-of-jmp-graphs.shtml</a:t>
            </a:r>
            <a:r>
              <a:rPr lang="en-US" dirty="0"/>
              <a:t>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More help on creating graphics: </a:t>
            </a:r>
          </a:p>
          <a:p>
            <a:pPr marL="0" indent="0">
              <a:buNone/>
            </a:pPr>
            <a:r>
              <a:rPr lang="en-US" dirty="0"/>
              <a:t>Quick: </a:t>
            </a:r>
            <a:r>
              <a:rPr lang="en-US" dirty="0">
                <a:hlinkClick r:id="rId3"/>
              </a:rPr>
              <a:t>https://www.jmp.com/en_us/learning-library/graphical-displays-and-summaries.html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/>
              <a:t>In-depth: </a:t>
            </a:r>
            <a:r>
              <a:rPr lang="en-US" dirty="0">
                <a:hlinkClick r:id="rId4"/>
              </a:rPr>
              <a:t>https://www.jmp.com/en_us/academic/academic-webinars.html#viz-graphics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27676938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E6BAEE-CDBB-FB4B-8E62-8566DDBABD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Describing Data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7FE62A-5D63-DB46-A79B-3F6EA857883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98809" y="847493"/>
            <a:ext cx="8024213" cy="3932663"/>
          </a:xfrm>
        </p:spPr>
        <p:txBody>
          <a:bodyPr numCol="2">
            <a:normAutofit/>
          </a:bodyPr>
          <a:lstStyle/>
          <a:p>
            <a:r>
              <a:rPr lang="en-US" dirty="0"/>
              <a:t>Tabulations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Univariate Distributions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Bivariate Relationships (Scatterplot, Grouped Distributions, Logistic Curve, Mosaic Plot)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F341DED-133C-4642-BE7D-E506D83B64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291" y="3341619"/>
            <a:ext cx="2416467" cy="1566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ABCD9849-714D-F545-9EBA-E3994B67C8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52" y="3127873"/>
            <a:ext cx="2350543" cy="1592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48DD8C27-528C-8041-A28C-1A810157CF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6147" y="3341032"/>
            <a:ext cx="1981670" cy="1439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84C98386-F9E7-5742-85A3-FD084E28A4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6147" y="1840907"/>
            <a:ext cx="1981670" cy="1456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ABE7B395-A3E0-A04B-9146-37BB0462B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52" y="1717374"/>
            <a:ext cx="2061588" cy="1350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Table&#10;&#10;Description automatically generated">
            <a:extLst>
              <a:ext uri="{FF2B5EF4-FFF2-40B4-BE49-F238E27FC236}">
                <a16:creationId xmlns:a16="http://schemas.microsoft.com/office/drawing/2014/main" id="{FCFA1017-31BB-6E45-9CF3-E04004DE60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156" y="1177499"/>
            <a:ext cx="2806964" cy="165115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1F29BA3-A3EA-814D-8D21-D253C2DAFEF4}"/>
              </a:ext>
            </a:extLst>
          </p:cNvPr>
          <p:cNvSpPr txBox="1"/>
          <p:nvPr/>
        </p:nvSpPr>
        <p:spPr>
          <a:xfrm>
            <a:off x="74343" y="420624"/>
            <a:ext cx="27357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*To make a binned variable: highlight that column, then Columns &gt; Utilities &gt; Make Binning Formula </a:t>
            </a:r>
          </a:p>
        </p:txBody>
      </p:sp>
    </p:spTree>
    <p:extLst>
      <p:ext uri="{BB962C8B-B14F-4D97-AF65-F5344CB8AC3E}">
        <p14:creationId xmlns:p14="http://schemas.microsoft.com/office/powerpoint/2010/main" val="292702624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669BEC-0DEA-8747-89E3-D1A3C9DBE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Distribution / Testing a Mean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EB9F6E-7C43-C743-B3A1-78666028E0B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 JMP, Analyze &gt; Distribution, then red triangle for Test Mean</a:t>
            </a:r>
          </a:p>
        </p:txBody>
      </p:sp>
      <p:pic>
        <p:nvPicPr>
          <p:cNvPr id="6" name="Content Placeholder 5" descr="Graphical user interface&#10;&#10;Description automatically generated">
            <a:extLst>
              <a:ext uri="{FF2B5EF4-FFF2-40B4-BE49-F238E27FC236}">
                <a16:creationId xmlns:a16="http://schemas.microsoft.com/office/drawing/2014/main" id="{94AA5D79-2A23-2A4D-8BF1-4BAA17D041C9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93" y="1016000"/>
            <a:ext cx="7692215" cy="3643313"/>
          </a:xfrm>
        </p:spPr>
      </p:pic>
    </p:spTree>
    <p:extLst>
      <p:ext uri="{BB962C8B-B14F-4D97-AF65-F5344CB8AC3E}">
        <p14:creationId xmlns:p14="http://schemas.microsoft.com/office/powerpoint/2010/main" val="587310196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E57ED8-7564-8F48-8F22-B719A928AC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Bivariate: Fit Y by X (or Graph Builder)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0E2324-450D-4E45-AFBD-CCEA5FCF5C7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 JMP, Analyze &gt; Fit Y by X</a:t>
            </a:r>
          </a:p>
        </p:txBody>
      </p:sp>
      <p:pic>
        <p:nvPicPr>
          <p:cNvPr id="6" name="Picture 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14D8A95E-2BD7-6945-BD7C-85CA3BF783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2518" y="1477846"/>
            <a:ext cx="3538963" cy="2843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288434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B243D1-DA56-BF4C-9D6C-9BFBA77C50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Scatterplot / Regression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6A7D61-5F27-5D41-8879-DA0B33A4E0B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 flipH="1">
            <a:off x="1532964" y="640079"/>
            <a:ext cx="6984671" cy="600037"/>
          </a:xfrm>
        </p:spPr>
        <p:txBody>
          <a:bodyPr/>
          <a:lstStyle/>
          <a:p>
            <a:r>
              <a:rPr lang="en-US" dirty="0"/>
              <a:t>HDL = “good” cholesterol. LTG = serum concentration of lamotrigine.</a:t>
            </a:r>
          </a:p>
        </p:txBody>
      </p:sp>
      <p:pic>
        <p:nvPicPr>
          <p:cNvPr id="7" name="Content Placeholder 6" descr="Chart, scatter chart&#10;&#10;Description automatically generated">
            <a:extLst>
              <a:ext uri="{FF2B5EF4-FFF2-40B4-BE49-F238E27FC236}">
                <a16:creationId xmlns:a16="http://schemas.microsoft.com/office/drawing/2014/main" id="{573F3DF0-8D7E-EA43-B894-5D55CC9C17A6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230" y="1360036"/>
            <a:ext cx="4519962" cy="3690719"/>
          </a:xfrm>
        </p:spPr>
      </p:pic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7396B8BF-81E4-E144-A9D4-CBE7B62CDB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83" t="4777" r="50000" b="53602"/>
          <a:stretch/>
        </p:blipFill>
        <p:spPr>
          <a:xfrm>
            <a:off x="188257" y="122816"/>
            <a:ext cx="1264025" cy="1183342"/>
          </a:xfrm>
          <a:prstGeom prst="rect">
            <a:avLst/>
          </a:prstGeom>
        </p:spPr>
      </p:pic>
      <p:pic>
        <p:nvPicPr>
          <p:cNvPr id="9" name="Picture 8" descr="Chart, scatter chart&#10;&#10;Description automatically generated">
            <a:extLst>
              <a:ext uri="{FF2B5EF4-FFF2-40B4-BE49-F238E27FC236}">
                <a16:creationId xmlns:a16="http://schemas.microsoft.com/office/drawing/2014/main" id="{B1B75DC1-5797-424B-8C8A-5AF51981F7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4738" y="1008792"/>
            <a:ext cx="2098878" cy="383734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72A2667-DC7F-F64B-9AB3-E1B7BD27BB04}"/>
              </a:ext>
            </a:extLst>
          </p:cNvPr>
          <p:cNvSpPr txBox="1"/>
          <p:nvPr/>
        </p:nvSpPr>
        <p:spPr>
          <a:xfrm>
            <a:off x="7820722" y="1008792"/>
            <a:ext cx="132327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For every one unit increase in LTG, we expect an increase of 83.5 in Diabetes Disease Progression score, on average (p&lt;0.0001).</a:t>
            </a:r>
          </a:p>
        </p:txBody>
      </p:sp>
    </p:spTree>
    <p:extLst>
      <p:ext uri="{BB962C8B-B14F-4D97-AF65-F5344CB8AC3E}">
        <p14:creationId xmlns:p14="http://schemas.microsoft.com/office/powerpoint/2010/main" val="423853831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EBEF80-AD6C-B44E-8E4E-ADCF961AD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Grouped Distributions / </a:t>
            </a:r>
            <a:r>
              <a:rPr lang="en-US" dirty="0" err="1"/>
              <a:t>Oneway</a:t>
            </a:r>
            <a:r>
              <a:rPr lang="en-US" dirty="0"/>
              <a:t> ANOVA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421C0D-95AA-6546-88BA-E8C1F403F17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 descr="Chart, box and whisker chart&#10;&#10;Description automatically generated">
            <a:extLst>
              <a:ext uri="{FF2B5EF4-FFF2-40B4-BE49-F238E27FC236}">
                <a16:creationId xmlns:a16="http://schemas.microsoft.com/office/drawing/2014/main" id="{0008620A-AB12-2049-97AE-59027B8E4EC9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115697"/>
            <a:ext cx="3094988" cy="3643313"/>
          </a:xfrm>
        </p:spPr>
      </p:pic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CF22DA3A-8CC2-0643-AD26-BAB5385C54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27" t="5407" r="4403" b="54233"/>
          <a:stretch/>
        </p:blipFill>
        <p:spPr>
          <a:xfrm>
            <a:off x="143366" y="133753"/>
            <a:ext cx="1506140" cy="1030941"/>
          </a:xfrm>
          <a:prstGeom prst="rect">
            <a:avLst/>
          </a:prstGeom>
        </p:spPr>
      </p:pic>
      <p:pic>
        <p:nvPicPr>
          <p:cNvPr id="9" name="Picture 8" descr="Chart, box and whisker chart&#10;&#10;Description automatically generated">
            <a:extLst>
              <a:ext uri="{FF2B5EF4-FFF2-40B4-BE49-F238E27FC236}">
                <a16:creationId xmlns:a16="http://schemas.microsoft.com/office/drawing/2014/main" id="{19A824F2-1083-5E49-8786-8BF6CDCEE2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638" y="1371288"/>
            <a:ext cx="3822736" cy="313213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0A4BFAD-9E13-414F-BCA5-BAE10D164B9B}"/>
              </a:ext>
            </a:extLst>
          </p:cNvPr>
          <p:cNvSpPr txBox="1"/>
          <p:nvPr/>
        </p:nvSpPr>
        <p:spPr>
          <a:xfrm>
            <a:off x="7664334" y="1362456"/>
            <a:ext cx="147966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Females (Group 2) have serum concentration of lamotrigine 0.15 higher, on average, compared to Males </a:t>
            </a:r>
          </a:p>
          <a:p>
            <a:r>
              <a:rPr lang="en-US" dirty="0"/>
              <a:t>(2-sided p = 0.0016).</a:t>
            </a:r>
          </a:p>
        </p:txBody>
      </p:sp>
    </p:spTree>
    <p:extLst>
      <p:ext uri="{BB962C8B-B14F-4D97-AF65-F5344CB8AC3E}">
        <p14:creationId xmlns:p14="http://schemas.microsoft.com/office/powerpoint/2010/main" val="1208667139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E14B7D-FF67-A447-BC99-DB79AB092E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JMP Tip!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5F2C2B-6CEE-4440-A6B9-0D75EC057AC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Hover over the column names in an output table and right-click</a:t>
            </a:r>
          </a:p>
        </p:txBody>
      </p:sp>
      <p:pic>
        <p:nvPicPr>
          <p:cNvPr id="6" name="Content Placeholder 5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A1A768C3-AF36-804E-A54C-788080B7B065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63" y="1072670"/>
            <a:ext cx="7889875" cy="3529972"/>
          </a:xfr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2DDD396-63E0-9A4B-B880-D101F23497C7}"/>
              </a:ext>
            </a:extLst>
          </p:cNvPr>
          <p:cNvSpPr/>
          <p:nvPr/>
        </p:nvSpPr>
        <p:spPr>
          <a:xfrm>
            <a:off x="872836" y="2571750"/>
            <a:ext cx="3350029" cy="237952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5D9B91-7730-C346-B35C-44F33801A9FB}"/>
              </a:ext>
            </a:extLst>
          </p:cNvPr>
          <p:cNvSpPr/>
          <p:nvPr/>
        </p:nvSpPr>
        <p:spPr>
          <a:xfrm>
            <a:off x="6701742" y="3430206"/>
            <a:ext cx="1220287" cy="458888"/>
          </a:xfrm>
          <a:prstGeom prst="rect">
            <a:avLst/>
          </a:prstGeom>
          <a:solidFill>
            <a:srgbClr val="7030A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0277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SAS">
  <a:themeElements>
    <a:clrScheme name="SAS-Palette">
      <a:dk1>
        <a:srgbClr val="000000"/>
      </a:dk1>
      <a:lt1>
        <a:srgbClr val="FFFFFF"/>
      </a:lt1>
      <a:dk2>
        <a:srgbClr val="04304B"/>
      </a:dk2>
      <a:lt2>
        <a:srgbClr val="C0E3F6"/>
      </a:lt2>
      <a:accent1>
        <a:srgbClr val="0074BE"/>
      </a:accent1>
      <a:accent2>
        <a:srgbClr val="61BAE9"/>
      </a:accent2>
      <a:accent3>
        <a:srgbClr val="04304B"/>
      </a:accent3>
      <a:accent4>
        <a:srgbClr val="00B08D"/>
      </a:accent4>
      <a:accent5>
        <a:srgbClr val="90B328"/>
      </a:accent5>
      <a:accent6>
        <a:srgbClr val="F58220"/>
      </a:accent6>
      <a:hlink>
        <a:srgbClr val="0074BE"/>
      </a:hlink>
      <a:folHlink>
        <a:srgbClr val="8E2F8A"/>
      </a:folHlink>
    </a:clrScheme>
    <a:fontScheme name="SAS-Fonts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>
            <a:solidFill>
              <a:schemeClr val="accent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GenomicsStories" id="{D05D4514-8C77-B640-B972-7B1222CA3D72}" vid="{6D53EDB7-8BF4-CC46-AECF-2C847C3A168B}"/>
    </a:ext>
  </a:extLst>
</a:theme>
</file>

<file path=ppt/theme/theme2.xml><?xml version="1.0" encoding="utf-8"?>
<a:theme xmlns:a="http://schemas.openxmlformats.org/drawingml/2006/main" name="Office Theme">
  <a:themeElements>
    <a:clrScheme name="SAS-Palette">
      <a:dk1>
        <a:srgbClr val="000000"/>
      </a:dk1>
      <a:lt1>
        <a:srgbClr val="FFFFFF"/>
      </a:lt1>
      <a:dk2>
        <a:srgbClr val="04304B"/>
      </a:dk2>
      <a:lt2>
        <a:srgbClr val="C0E3F6"/>
      </a:lt2>
      <a:accent1>
        <a:srgbClr val="0074BE"/>
      </a:accent1>
      <a:accent2>
        <a:srgbClr val="61BAE9"/>
      </a:accent2>
      <a:accent3>
        <a:srgbClr val="04304B"/>
      </a:accent3>
      <a:accent4>
        <a:srgbClr val="00B08D"/>
      </a:accent4>
      <a:accent5>
        <a:srgbClr val="90B328"/>
      </a:accent5>
      <a:accent6>
        <a:srgbClr val="F58220"/>
      </a:accent6>
      <a:hlink>
        <a:srgbClr val="0074BE"/>
      </a:hlink>
      <a:folHlink>
        <a:srgbClr val="8E2F8A"/>
      </a:folHlink>
    </a:clrScheme>
    <a:fontScheme name="SAS-Presentation-Fonts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SAS-Palette">
      <a:dk1>
        <a:srgbClr val="000000"/>
      </a:dk1>
      <a:lt1>
        <a:srgbClr val="FFFFFF"/>
      </a:lt1>
      <a:dk2>
        <a:srgbClr val="04304B"/>
      </a:dk2>
      <a:lt2>
        <a:srgbClr val="C0E3F6"/>
      </a:lt2>
      <a:accent1>
        <a:srgbClr val="0074BE"/>
      </a:accent1>
      <a:accent2>
        <a:srgbClr val="61BAE9"/>
      </a:accent2>
      <a:accent3>
        <a:srgbClr val="04304B"/>
      </a:accent3>
      <a:accent4>
        <a:srgbClr val="00B08D"/>
      </a:accent4>
      <a:accent5>
        <a:srgbClr val="90B328"/>
      </a:accent5>
      <a:accent6>
        <a:srgbClr val="F58220"/>
      </a:accent6>
      <a:hlink>
        <a:srgbClr val="0074BE"/>
      </a:hlink>
      <a:folHlink>
        <a:srgbClr val="8E2F8A"/>
      </a:folHlink>
    </a:clrScheme>
    <a:fontScheme name="SAS-Presentation-Fonts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SAS</Template>
  <TotalTime>1167</TotalTime>
  <Words>1028</Words>
  <Application>Microsoft Macintosh PowerPoint</Application>
  <PresentationFormat>On-screen Show (16:9)</PresentationFormat>
  <Paragraphs>86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SAS</vt:lpstr>
      <vt:lpstr>PowerPoint Presentation</vt:lpstr>
      <vt:lpstr>PowerPoint Presentation</vt:lpstr>
      <vt:lpstr>Visualizing (Graphing) Data</vt:lpstr>
      <vt:lpstr>Describing Data</vt:lpstr>
      <vt:lpstr>Distribution / Testing a Mean</vt:lpstr>
      <vt:lpstr>Bivariate: Fit Y by X (or Graph Builder)</vt:lpstr>
      <vt:lpstr>Scatterplot / Regression</vt:lpstr>
      <vt:lpstr>Grouped Distributions / Oneway ANOVA</vt:lpstr>
      <vt:lpstr>JMP Tip!</vt:lpstr>
      <vt:lpstr>Logistic Regression / Odds Ratios</vt:lpstr>
      <vt:lpstr>PowerPoint Presentation</vt:lpstr>
      <vt:lpstr>PowerPoint Presentation</vt:lpstr>
      <vt:lpstr>Contingency Table / Mosaic Plot / Relative Risk</vt:lpstr>
      <vt:lpstr>PowerPoint Presentation</vt:lpstr>
      <vt:lpstr>More Advanced Topics: Survival and Mixed Models</vt:lpstr>
      <vt:lpstr>Survival Analysis</vt:lpstr>
      <vt:lpstr>Mixed Models: for Blocks or Repeated Measures</vt:lpstr>
      <vt:lpstr>Mixed Models: for Blocks or Repeated Measures</vt:lpstr>
      <vt:lpstr>academic@jmp.com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Ruth Hummel</dc:creator>
  <cp:lastModifiedBy>Ruth Hummel</cp:lastModifiedBy>
  <cp:revision>20</cp:revision>
  <dcterms:created xsi:type="dcterms:W3CDTF">2021-01-05T21:31:48Z</dcterms:created>
  <dcterms:modified xsi:type="dcterms:W3CDTF">2021-01-06T16:59:31Z</dcterms:modified>
</cp:coreProperties>
</file>