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925" r:id="rId1"/>
  </p:sldMasterIdLst>
  <p:notesMasterIdLst>
    <p:notesMasterId r:id="rId17"/>
  </p:notesMasterIdLst>
  <p:handoutMasterIdLst>
    <p:handoutMasterId r:id="rId18"/>
  </p:handoutMasterIdLst>
  <p:sldIdLst>
    <p:sldId id="256" r:id="rId2"/>
    <p:sldId id="279" r:id="rId3"/>
    <p:sldId id="258" r:id="rId4"/>
    <p:sldId id="271" r:id="rId5"/>
    <p:sldId id="273" r:id="rId6"/>
    <p:sldId id="274" r:id="rId7"/>
    <p:sldId id="268" r:id="rId8"/>
    <p:sldId id="275" r:id="rId9"/>
    <p:sldId id="272" r:id="rId10"/>
    <p:sldId id="276" r:id="rId11"/>
    <p:sldId id="269" r:id="rId12"/>
    <p:sldId id="278" r:id="rId13"/>
    <p:sldId id="277" r:id="rId14"/>
    <p:sldId id="259" r:id="rId15"/>
    <p:sldId id="257" r:id="rId1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16">
          <p15:clr>
            <a:srgbClr val="A4A3A4"/>
          </p15:clr>
        </p15:guide>
        <p15:guide id="2" pos="2880">
          <p15:clr>
            <a:srgbClr val="A4A3A4"/>
          </p15:clr>
        </p15:guide>
        <p15:guide id="3" orient="horz" pos="1619">
          <p15:clr>
            <a:srgbClr val="A4A3A4"/>
          </p15:clr>
        </p15:guide>
      </p15:sldGuideLst>
    </p:ext>
    <p:ext uri="{2D200454-40CA-4A62-9FC3-DE9A4176ACB9}">
      <p15:notesGuideLst xmlns:p15="http://schemas.microsoft.com/office/powerpoint/2012/main">
        <p15:guide id="1" orient="horz" pos="2881">
          <p15:clr>
            <a:srgbClr val="A4A3A4"/>
          </p15:clr>
        </p15:guide>
        <p15:guide id="2" pos="2160">
          <p15:clr>
            <a:srgbClr val="A4A3A4"/>
          </p15:clr>
        </p15:guide>
        <p15:guide id="3" orient="horz" pos="287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73BA"/>
    <a:srgbClr val="C48836"/>
    <a:srgbClr val="B97132"/>
    <a:srgbClr val="08649C"/>
    <a:srgbClr val="286A9B"/>
    <a:srgbClr val="1F344C"/>
    <a:srgbClr val="294665"/>
    <a:srgbClr val="19BBB7"/>
    <a:srgbClr val="D9D9D9"/>
    <a:srgbClr val="9EC6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8924" autoAdjust="0"/>
    <p:restoredTop sz="88878" autoAdjust="0"/>
  </p:normalViewPr>
  <p:slideViewPr>
    <p:cSldViewPr snapToGrid="0" snapToObjects="1" showGuides="1">
      <p:cViewPr varScale="1">
        <p:scale>
          <a:sx n="74" d="100"/>
          <a:sy n="74" d="100"/>
        </p:scale>
        <p:origin x="176" y="1176"/>
      </p:cViewPr>
      <p:guideLst>
        <p:guide orient="horz" pos="1616"/>
        <p:guide pos="2880"/>
        <p:guide orient="horz" pos="1619"/>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showGuides="1">
      <p:cViewPr>
        <p:scale>
          <a:sx n="112" d="100"/>
          <a:sy n="112" d="100"/>
        </p:scale>
        <p:origin x="4472" y="880"/>
      </p:cViewPr>
      <p:guideLst>
        <p:guide orient="horz" pos="2881"/>
        <p:guide pos="2160"/>
        <p:guide orient="horz" pos="287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Slide Number Placeholder 1"/>
          <p:cNvSpPr txBox="1">
            <a:spLocks noChangeAspect="1"/>
          </p:cNvSpPr>
          <p:nvPr/>
        </p:nvSpPr>
        <p:spPr>
          <a:xfrm>
            <a:off x="0" y="8678204"/>
            <a:ext cx="6858000" cy="465796"/>
          </a:xfrm>
          <a:prstGeom prst="rect">
            <a:avLst/>
          </a:prstGeom>
          <a:gradFill flip="none" rotWithShape="1">
            <a:gsLst>
              <a:gs pos="0">
                <a:schemeClr val="accent2"/>
              </a:gs>
              <a:gs pos="100000">
                <a:schemeClr val="accent1">
                  <a:lumMod val="100000"/>
                </a:schemeClr>
              </a:gs>
            </a:gsLst>
            <a:path path="circle">
              <a:fillToRect l="50000" t="50000" r="50000" b="50000"/>
            </a:path>
            <a:tileRect/>
          </a:gradFill>
        </p:spPr>
        <p:txBody>
          <a:bodyPr vert="horz" lIns="274320" tIns="92958" rIns="91440" bIns="92958" rtlCol="0" anchor="ctr">
            <a:noAutofit/>
          </a:bodyP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82880"/>
            <a:r>
              <a:rPr lang="en-US" sz="1000" dirty="0">
                <a:solidFill>
                  <a:schemeClr val="bg1"/>
                </a:solidFill>
              </a:rPr>
              <a:t>Page </a:t>
            </a:r>
            <a:fld id="{114C7B2E-8ACE-7A49-BC19-183EB2D79019}" type="slidenum">
              <a:rPr lang="en-US" sz="1000" smtClean="0">
                <a:solidFill>
                  <a:schemeClr val="bg1"/>
                </a:solidFill>
              </a:rPr>
              <a:pPr algn="l" defTabSz="182880"/>
              <a:t>‹#›</a:t>
            </a:fld>
            <a:endParaRPr lang="en-US" sz="1000" dirty="0">
              <a:solidFill>
                <a:schemeClr val="bg1"/>
              </a:solidFill>
            </a:endParaRPr>
          </a:p>
        </p:txBody>
      </p:sp>
      <p:sp>
        <p:nvSpPr>
          <p:cNvPr id="8" name="TextBox 2"/>
          <p:cNvSpPr txBox="1"/>
          <p:nvPr/>
        </p:nvSpPr>
        <p:spPr>
          <a:xfrm>
            <a:off x="2493335" y="8732520"/>
            <a:ext cx="1871330" cy="215444"/>
          </a:xfrm>
          <a:prstGeom prst="rect">
            <a:avLst/>
          </a:prstGeom>
          <a:noFill/>
        </p:spPr>
        <p:txBody>
          <a:bodyPr wrap="square" rtlCol="0" anchor="ctr">
            <a:spAutoFit/>
          </a:bodyPr>
          <a:lstStyle/>
          <a:p>
            <a:pPr algn="ctr" defTabSz="182880"/>
            <a:r>
              <a:rPr lang="en-US" sz="800" dirty="0" err="1">
                <a:solidFill>
                  <a:schemeClr val="bg1"/>
                </a:solidFill>
              </a:rPr>
              <a:t>jmp</a:t>
            </a:r>
            <a:r>
              <a:rPr lang="en-US" sz="800" dirty="0" err="1">
                <a:solidFill>
                  <a:schemeClr val="bg1"/>
                </a:solidFill>
                <a:latin typeface="+mn-lt"/>
              </a:rPr>
              <a:t>.com</a:t>
            </a:r>
            <a:endParaRPr lang="en-US" sz="800" dirty="0">
              <a:solidFill>
                <a:schemeClr val="bg1"/>
              </a:solidFill>
              <a:latin typeface="+mn-lt"/>
            </a:endParaRPr>
          </a:p>
        </p:txBody>
      </p:sp>
      <p:pic>
        <p:nvPicPr>
          <p:cNvPr id="10" name="Picture 9">
            <a:extLst>
              <a:ext uri="{FF2B5EF4-FFF2-40B4-BE49-F238E27FC236}">
                <a16:creationId xmlns:a16="http://schemas.microsoft.com/office/drawing/2014/main" id="{81D77EEB-2CDD-AF4E-8A50-1453F684BA28}"/>
              </a:ext>
            </a:extLst>
          </p:cNvPr>
          <p:cNvPicPr>
            <a:picLocks noChangeAspect="1"/>
          </p:cNvPicPr>
          <p:nvPr/>
        </p:nvPicPr>
        <p:blipFill rotWithShape="1">
          <a:blip r:embed="rId2">
            <a:alphaModFix amt="20000"/>
          </a:blip>
          <a:srcRect t="1" r="13180" b="4107"/>
          <a:stretch/>
        </p:blipFill>
        <p:spPr>
          <a:xfrm>
            <a:off x="3860801" y="5352917"/>
            <a:ext cx="2997200" cy="3345246"/>
          </a:xfrm>
          <a:prstGeom prst="rect">
            <a:avLst/>
          </a:prstGeom>
        </p:spPr>
      </p:pic>
      <p:sp>
        <p:nvSpPr>
          <p:cNvPr id="9" name="Textbox 3"/>
          <p:cNvSpPr>
            <a:spLocks noChangeAspect="1"/>
          </p:cNvSpPr>
          <p:nvPr/>
        </p:nvSpPr>
        <p:spPr>
          <a:xfrm>
            <a:off x="2148840" y="8901571"/>
            <a:ext cx="2560320" cy="169277"/>
          </a:xfrm>
          <a:prstGeom prst="rect">
            <a:avLst/>
          </a:prstGeom>
        </p:spPr>
        <p:txBody>
          <a:bodyPr wrap="square" anchor="b" anchorCtr="0">
            <a:spAutoFit/>
          </a:bodyPr>
          <a:lstStyle/>
          <a:p>
            <a:pPr algn="ctr" defTabSz="274320" eaLnBrk="0" hangingPunct="0">
              <a:defRPr/>
            </a:pPr>
            <a:r>
              <a:rPr lang="en-US" sz="500" kern="300" spc="51" dirty="0">
                <a:solidFill>
                  <a:srgbClr val="0871B1"/>
                </a:solidFill>
                <a:latin typeface="Calibri" panose="020F0502020204030204" pitchFamily="34" charset="0"/>
                <a:ea typeface="Calibri" charset="0"/>
                <a:cs typeface="Arial" panose="020B0604020202020204" pitchFamily="34" charset="0"/>
              </a:rPr>
              <a:t>Copyright © SAS Institute </a:t>
            </a:r>
            <a:r>
              <a:rPr lang="en-US" sz="500" kern="300" spc="51" dirty="0">
                <a:solidFill>
                  <a:srgbClr val="0871B1"/>
                </a:solidFill>
                <a:ea typeface="Calibri" charset="0"/>
                <a:cs typeface="Arial" panose="020B0604020202020204" pitchFamily="34" charset="0"/>
              </a:rPr>
              <a:t>Inc</a:t>
            </a:r>
            <a:r>
              <a:rPr lang="en-US" sz="500" kern="300" spc="51" dirty="0">
                <a:solidFill>
                  <a:srgbClr val="0871B1"/>
                </a:solidFill>
                <a:latin typeface="Calibri" panose="020F0502020204030204" pitchFamily="34" charset="0"/>
                <a:ea typeface="Calibri" charset="0"/>
                <a:cs typeface="Arial" panose="020B0604020202020204" pitchFamily="34" charset="0"/>
              </a:rPr>
              <a:t>. All rights reserved.</a:t>
            </a:r>
          </a:p>
        </p:txBody>
      </p:sp>
      <p:pic>
        <p:nvPicPr>
          <p:cNvPr id="12" name="Picture 11">
            <a:extLst>
              <a:ext uri="{FF2B5EF4-FFF2-40B4-BE49-F238E27FC236}">
                <a16:creationId xmlns:a16="http://schemas.microsoft.com/office/drawing/2014/main" id="{4FD22E86-E709-5C4B-87DE-048321E72F1C}"/>
              </a:ext>
            </a:extLst>
          </p:cNvPr>
          <p:cNvPicPr>
            <a:picLocks noChangeAspect="1"/>
          </p:cNvPicPr>
          <p:nvPr/>
        </p:nvPicPr>
        <p:blipFill>
          <a:blip r:embed="rId3"/>
          <a:stretch>
            <a:fillRect/>
          </a:stretch>
        </p:blipFill>
        <p:spPr>
          <a:xfrm>
            <a:off x="6159801" y="8760090"/>
            <a:ext cx="470676" cy="274320"/>
          </a:xfrm>
          <a:prstGeom prst="rect">
            <a:avLst/>
          </a:prstGeom>
        </p:spPr>
      </p:pic>
    </p:spTree>
    <p:extLst>
      <p:ext uri="{BB962C8B-B14F-4D97-AF65-F5344CB8AC3E}">
        <p14:creationId xmlns:p14="http://schemas.microsoft.com/office/powerpoint/2010/main" val="28230595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1"/>
          <p:cNvSpPr>
            <a:spLocks noGrp="1" noRot="1" noChangeAspect="1"/>
          </p:cNvSpPr>
          <p:nvPr>
            <p:ph type="sldImg" idx="2"/>
          </p:nvPr>
        </p:nvSpPr>
        <p:spPr>
          <a:xfrm>
            <a:off x="641097" y="806958"/>
            <a:ext cx="5575807" cy="3136392"/>
          </a:xfrm>
          <a:prstGeom prst="rect">
            <a:avLst/>
          </a:prstGeom>
          <a:noFill/>
          <a:ln w="12700">
            <a:solidFill>
              <a:schemeClr val="bg1">
                <a:lumMod val="85000"/>
              </a:schemeClr>
            </a:solidFill>
          </a:ln>
        </p:spPr>
        <p:txBody>
          <a:bodyPr vert="horz" lIns="91440" tIns="45720" rIns="91440" bIns="45720" rtlCol="0" anchor="ctr"/>
          <a:lstStyle/>
          <a:p>
            <a:endParaRPr lang="en-US" dirty="0"/>
          </a:p>
        </p:txBody>
      </p:sp>
      <p:sp>
        <p:nvSpPr>
          <p:cNvPr id="5" name="Notes Placeholder 2"/>
          <p:cNvSpPr>
            <a:spLocks noGrp="1"/>
          </p:cNvSpPr>
          <p:nvPr>
            <p:ph type="body" sz="quarter" idx="3"/>
          </p:nvPr>
        </p:nvSpPr>
        <p:spPr>
          <a:xfrm>
            <a:off x="635508" y="4208526"/>
            <a:ext cx="5586984" cy="4105656"/>
          </a:xfrm>
          <a:prstGeom prst="rect">
            <a:avLst/>
          </a:prstGeom>
        </p:spPr>
        <p:txBody>
          <a:bodyPr vert="horz" lIns="45720" tIns="45720" rIns="4572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11" name="Textbox 4"/>
          <p:cNvSpPr>
            <a:spLocks noChangeAspect="1"/>
          </p:cNvSpPr>
          <p:nvPr/>
        </p:nvSpPr>
        <p:spPr>
          <a:xfrm>
            <a:off x="2148840" y="8902677"/>
            <a:ext cx="2560320" cy="169277"/>
          </a:xfrm>
          <a:prstGeom prst="rect">
            <a:avLst/>
          </a:prstGeom>
        </p:spPr>
        <p:txBody>
          <a:bodyPr wrap="square" anchor="b" anchorCtr="0">
            <a:spAutoFit/>
          </a:bodyPr>
          <a:lstStyle/>
          <a:p>
            <a:pPr algn="ctr" defTabSz="274320" eaLnBrk="0" hangingPunct="0">
              <a:defRPr/>
            </a:pPr>
            <a:r>
              <a:rPr lang="en-US" sz="500" kern="300" spc="51" dirty="0">
                <a:solidFill>
                  <a:srgbClr val="0871B1"/>
                </a:solidFill>
                <a:latin typeface="Calibri" panose="020F0502020204030204" pitchFamily="34" charset="0"/>
                <a:ea typeface="Calibri" charset="0"/>
                <a:cs typeface="Arial" panose="020B0604020202020204" pitchFamily="34" charset="0"/>
              </a:rPr>
              <a:t>Copyright © SAS Institute Inc. All rights </a:t>
            </a:r>
            <a:r>
              <a:rPr lang="en-US" sz="500" kern="300" spc="51" dirty="0">
                <a:solidFill>
                  <a:srgbClr val="0871B1"/>
                </a:solidFill>
                <a:latin typeface="+mn-lt"/>
                <a:ea typeface="Calibri" charset="0"/>
                <a:cs typeface="Arial" panose="020B0604020202020204" pitchFamily="34" charset="0"/>
              </a:rPr>
              <a:t>reserved</a:t>
            </a:r>
            <a:r>
              <a:rPr lang="en-US" sz="500" kern="300" spc="51" dirty="0">
                <a:solidFill>
                  <a:srgbClr val="0871B1"/>
                </a:solidFill>
                <a:latin typeface="Calibri" panose="020F0502020204030204" pitchFamily="34" charset="0"/>
                <a:ea typeface="Calibri" charset="0"/>
                <a:cs typeface="Arial" panose="020B0604020202020204" pitchFamily="34" charset="0"/>
              </a:rPr>
              <a:t>.</a:t>
            </a:r>
          </a:p>
        </p:txBody>
      </p:sp>
      <p:sp>
        <p:nvSpPr>
          <p:cNvPr id="9" name="Slide Number Placeholder 1">
            <a:extLst>
              <a:ext uri="{FF2B5EF4-FFF2-40B4-BE49-F238E27FC236}">
                <a16:creationId xmlns:a16="http://schemas.microsoft.com/office/drawing/2014/main" id="{9F1B2AF6-210F-8C4E-8EC6-0A8BF7BA56C6}"/>
              </a:ext>
            </a:extLst>
          </p:cNvPr>
          <p:cNvSpPr txBox="1">
            <a:spLocks noChangeAspect="1"/>
          </p:cNvSpPr>
          <p:nvPr/>
        </p:nvSpPr>
        <p:spPr>
          <a:xfrm>
            <a:off x="0" y="8678204"/>
            <a:ext cx="6858000" cy="465796"/>
          </a:xfrm>
          <a:prstGeom prst="rect">
            <a:avLst/>
          </a:prstGeom>
          <a:gradFill flip="none" rotWithShape="1">
            <a:gsLst>
              <a:gs pos="0">
                <a:schemeClr val="accent2"/>
              </a:gs>
              <a:gs pos="100000">
                <a:schemeClr val="accent1">
                  <a:lumMod val="100000"/>
                </a:schemeClr>
              </a:gs>
            </a:gsLst>
            <a:path path="circle">
              <a:fillToRect l="50000" t="50000" r="50000" b="50000"/>
            </a:path>
            <a:tileRect/>
          </a:gradFill>
        </p:spPr>
        <p:txBody>
          <a:bodyPr vert="horz" lIns="274320" tIns="92958" rIns="91440" bIns="92958" rtlCol="0" anchor="ctr">
            <a:noAutofit/>
          </a:bodyP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82880"/>
            <a:r>
              <a:rPr lang="en-US" sz="1000" dirty="0">
                <a:solidFill>
                  <a:schemeClr val="bg1"/>
                </a:solidFill>
              </a:rPr>
              <a:t>Page </a:t>
            </a:r>
            <a:fld id="{114C7B2E-8ACE-7A49-BC19-183EB2D79019}" type="slidenum">
              <a:rPr lang="en-US" sz="1000" smtClean="0">
                <a:solidFill>
                  <a:schemeClr val="bg1"/>
                </a:solidFill>
              </a:rPr>
              <a:pPr algn="l" defTabSz="182880"/>
              <a:t>‹#›</a:t>
            </a:fld>
            <a:endParaRPr lang="en-US" sz="1000" dirty="0">
              <a:solidFill>
                <a:schemeClr val="bg1"/>
              </a:solidFill>
            </a:endParaRPr>
          </a:p>
        </p:txBody>
      </p:sp>
      <p:sp>
        <p:nvSpPr>
          <p:cNvPr id="13" name="TextBox 2">
            <a:extLst>
              <a:ext uri="{FF2B5EF4-FFF2-40B4-BE49-F238E27FC236}">
                <a16:creationId xmlns:a16="http://schemas.microsoft.com/office/drawing/2014/main" id="{51B727EC-7A86-8D4D-B3DF-366E14466A19}"/>
              </a:ext>
            </a:extLst>
          </p:cNvPr>
          <p:cNvSpPr txBox="1"/>
          <p:nvPr/>
        </p:nvSpPr>
        <p:spPr>
          <a:xfrm>
            <a:off x="2493335" y="8732520"/>
            <a:ext cx="1871330" cy="215444"/>
          </a:xfrm>
          <a:prstGeom prst="rect">
            <a:avLst/>
          </a:prstGeom>
          <a:noFill/>
        </p:spPr>
        <p:txBody>
          <a:bodyPr wrap="square" rtlCol="0" anchor="ctr">
            <a:spAutoFit/>
          </a:bodyPr>
          <a:lstStyle/>
          <a:p>
            <a:pPr algn="ctr" defTabSz="182880"/>
            <a:r>
              <a:rPr lang="en-US" sz="800" dirty="0" err="1">
                <a:solidFill>
                  <a:schemeClr val="bg1"/>
                </a:solidFill>
              </a:rPr>
              <a:t>jmp</a:t>
            </a:r>
            <a:r>
              <a:rPr lang="en-US" sz="800" dirty="0" err="1">
                <a:solidFill>
                  <a:schemeClr val="bg1"/>
                </a:solidFill>
                <a:latin typeface="+mn-lt"/>
              </a:rPr>
              <a:t>.com</a:t>
            </a:r>
            <a:endParaRPr lang="en-US" sz="800" dirty="0">
              <a:solidFill>
                <a:schemeClr val="bg1"/>
              </a:solidFill>
              <a:latin typeface="+mn-lt"/>
            </a:endParaRPr>
          </a:p>
        </p:txBody>
      </p:sp>
      <p:pic>
        <p:nvPicPr>
          <p:cNvPr id="14" name="Picture 13">
            <a:extLst>
              <a:ext uri="{FF2B5EF4-FFF2-40B4-BE49-F238E27FC236}">
                <a16:creationId xmlns:a16="http://schemas.microsoft.com/office/drawing/2014/main" id="{D7B677F4-54D5-0D4A-BED2-DC21582906E1}"/>
              </a:ext>
            </a:extLst>
          </p:cNvPr>
          <p:cNvPicPr>
            <a:picLocks noChangeAspect="1"/>
          </p:cNvPicPr>
          <p:nvPr/>
        </p:nvPicPr>
        <p:blipFill rotWithShape="1">
          <a:blip r:embed="rId2">
            <a:alphaModFix amt="20000"/>
          </a:blip>
          <a:srcRect t="1" r="13180" b="4107"/>
          <a:stretch/>
        </p:blipFill>
        <p:spPr>
          <a:xfrm>
            <a:off x="3860801" y="5352917"/>
            <a:ext cx="2997200" cy="3345246"/>
          </a:xfrm>
          <a:prstGeom prst="rect">
            <a:avLst/>
          </a:prstGeom>
        </p:spPr>
      </p:pic>
      <p:pic>
        <p:nvPicPr>
          <p:cNvPr id="15" name="Picture 14">
            <a:extLst>
              <a:ext uri="{FF2B5EF4-FFF2-40B4-BE49-F238E27FC236}">
                <a16:creationId xmlns:a16="http://schemas.microsoft.com/office/drawing/2014/main" id="{042F89C1-610F-1049-A94F-BE6CB34E4D60}"/>
              </a:ext>
            </a:extLst>
          </p:cNvPr>
          <p:cNvPicPr>
            <a:picLocks noChangeAspect="1"/>
          </p:cNvPicPr>
          <p:nvPr/>
        </p:nvPicPr>
        <p:blipFill>
          <a:blip r:embed="rId3"/>
          <a:stretch>
            <a:fillRect/>
          </a:stretch>
        </p:blipFill>
        <p:spPr>
          <a:xfrm>
            <a:off x="6159801" y="8760090"/>
            <a:ext cx="470676" cy="274320"/>
          </a:xfrm>
          <a:prstGeom prst="rect">
            <a:avLst/>
          </a:prstGeom>
        </p:spPr>
      </p:pic>
    </p:spTree>
    <p:extLst>
      <p:ext uri="{BB962C8B-B14F-4D97-AF65-F5344CB8AC3E}">
        <p14:creationId xmlns:p14="http://schemas.microsoft.com/office/powerpoint/2010/main" val="323604440"/>
      </p:ext>
    </p:extLst>
  </p:cSld>
  <p:clrMap bg1="lt1" tx1="dk1" bg2="lt2" tx2="dk2" accent1="accent1" accent2="accent2" accent3="accent3" accent4="accent4" accent5="accent5" accent6="accent6" hlink="hlink" folHlink="folHlink"/>
  <p:hf hdr="0" ftr="0" dt="0"/>
  <p:notesStyle>
    <a:lvl1pPr marL="171450" indent="-182880" algn="l" defTabSz="365760" rtl="0" eaLnBrk="1" latinLnBrk="0" hangingPunct="1">
      <a:lnSpc>
        <a:spcPct val="85000"/>
      </a:lnSpc>
      <a:spcBef>
        <a:spcPts val="800"/>
      </a:spcBef>
      <a:buClr>
        <a:schemeClr val="tx1"/>
      </a:buClr>
      <a:buSzPct val="80000"/>
      <a:buFont typeface="Arial" charset="0"/>
      <a:buChar char="•"/>
      <a:defRPr sz="1200" kern="1200" baseline="0">
        <a:solidFill>
          <a:schemeClr val="tx1"/>
        </a:solidFill>
        <a:effectLst/>
        <a:latin typeface="+mn-lt"/>
        <a:ea typeface="+mn-ea"/>
        <a:cs typeface="Arial" pitchFamily="34" charset="0"/>
      </a:defRPr>
    </a:lvl1pPr>
    <a:lvl2pPr marL="342900" indent="-182880" algn="l" defTabSz="365760" rtl="0" eaLnBrk="1" latinLnBrk="0" hangingPunct="1">
      <a:lnSpc>
        <a:spcPct val="85000"/>
      </a:lnSpc>
      <a:spcBef>
        <a:spcPts val="800"/>
      </a:spcBef>
      <a:buClr>
        <a:schemeClr val="tx1">
          <a:lumMod val="65000"/>
          <a:lumOff val="35000"/>
        </a:schemeClr>
      </a:buClr>
      <a:buSzPct val="80000"/>
      <a:buFont typeface="Arial" charset="0"/>
      <a:buChar char="•"/>
      <a:tabLst/>
      <a:defRPr sz="1200" kern="1200" baseline="0">
        <a:solidFill>
          <a:schemeClr val="tx1">
            <a:lumMod val="65000"/>
            <a:lumOff val="35000"/>
          </a:schemeClr>
        </a:solidFill>
        <a:latin typeface="+mn-lt"/>
        <a:ea typeface="+mn-ea"/>
        <a:cs typeface="Arial" pitchFamily="34" charset="0"/>
      </a:defRPr>
    </a:lvl2pPr>
    <a:lvl3pPr marL="515938" indent="-182880" algn="l" defTabSz="365760" rtl="0" eaLnBrk="1" latinLnBrk="0" hangingPunct="1">
      <a:lnSpc>
        <a:spcPct val="85000"/>
      </a:lnSpc>
      <a:spcBef>
        <a:spcPts val="800"/>
      </a:spcBef>
      <a:buClr>
        <a:schemeClr val="tx1">
          <a:lumMod val="65000"/>
          <a:lumOff val="35000"/>
        </a:schemeClr>
      </a:buClr>
      <a:buSzPct val="100000"/>
      <a:buFont typeface="Calibri" panose="020F0502020204030204" pitchFamily="34" charset="0"/>
      <a:buChar char="-"/>
      <a:tabLst/>
      <a:defRPr sz="1200" kern="1200" baseline="0">
        <a:solidFill>
          <a:schemeClr val="tx1">
            <a:lumMod val="65000"/>
            <a:lumOff val="35000"/>
          </a:schemeClr>
        </a:solidFill>
        <a:latin typeface="+mn-lt"/>
        <a:ea typeface="+mn-ea"/>
        <a:cs typeface="Arial" pitchFamily="34" charset="0"/>
      </a:defRPr>
    </a:lvl3pPr>
    <a:lvl4pPr marL="688975" indent="-173038" algn="l" defTabSz="685800" rtl="0" eaLnBrk="1" latinLnBrk="0" hangingPunct="1">
      <a:lnSpc>
        <a:spcPct val="100000"/>
      </a:lnSpc>
      <a:buClr>
        <a:schemeClr val="tx1">
          <a:lumMod val="65000"/>
          <a:lumOff val="35000"/>
        </a:schemeClr>
      </a:buClr>
      <a:buSzPct val="80000"/>
      <a:buFont typeface="Arial" charset="0"/>
      <a:buChar char="•"/>
      <a:tabLst/>
      <a:defRPr sz="1200" kern="1200" baseline="0">
        <a:solidFill>
          <a:schemeClr val="tx1">
            <a:lumMod val="65000"/>
            <a:lumOff val="35000"/>
          </a:schemeClr>
        </a:solidFill>
        <a:latin typeface="+mn-lt"/>
        <a:ea typeface="+mn-ea"/>
        <a:cs typeface="Arial" pitchFamily="34" charset="0"/>
      </a:defRPr>
    </a:lvl4pPr>
    <a:lvl5pPr marL="860425" indent="-165100" algn="l" defTabSz="685800" rtl="0" eaLnBrk="1" latinLnBrk="0" hangingPunct="1">
      <a:lnSpc>
        <a:spcPct val="100000"/>
      </a:lnSpc>
      <a:buClr>
        <a:schemeClr val="tx1">
          <a:lumMod val="65000"/>
          <a:lumOff val="35000"/>
        </a:schemeClr>
      </a:buClr>
      <a:buSzPct val="80000"/>
      <a:buFont typeface="Arial" charset="0"/>
      <a:buChar char="•"/>
      <a:tabLst/>
      <a:defRPr sz="1200" kern="1200" baseline="0">
        <a:solidFill>
          <a:schemeClr val="tx1">
            <a:lumMod val="65000"/>
            <a:lumOff val="35000"/>
          </a:schemeClr>
        </a:solidFill>
        <a:latin typeface="+mn-lt"/>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41350" y="1162050"/>
            <a:ext cx="5575300" cy="3135313"/>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33248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www.sas.com/" TargetMode="External"/><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gradFill>
          <a:gsLst>
            <a:gs pos="0">
              <a:srgbClr val="1D73BA">
                <a:lumMod val="55000"/>
                <a:lumOff val="45000"/>
              </a:srgbClr>
            </a:gs>
            <a:gs pos="100000">
              <a:srgbClr val="1D73BA"/>
            </a:gs>
          </a:gsLst>
          <a:path path="circle">
            <a:fillToRect l="50000" t="50000" r="50000" b="50000"/>
          </a:path>
        </a:grad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1152144" y="1799049"/>
            <a:ext cx="6611112" cy="584775"/>
          </a:xfrm>
        </p:spPr>
        <p:txBody>
          <a:bodyPr anchor="b" anchorCtr="0">
            <a:spAutoFit/>
          </a:bodyPr>
          <a:lstStyle>
            <a:lvl1pPr algn="l">
              <a:defRPr sz="3200" cap="none" baseline="0">
                <a:solidFill>
                  <a:schemeClr val="bg1"/>
                </a:solidFill>
              </a:defRPr>
            </a:lvl1pPr>
          </a:lstStyle>
          <a:p>
            <a:r>
              <a:rPr lang="en-US" dirty="0"/>
              <a:t>Click to Edit Title</a:t>
            </a:r>
          </a:p>
        </p:txBody>
      </p:sp>
      <p:sp>
        <p:nvSpPr>
          <p:cNvPr id="8" name="Subtitle 2"/>
          <p:cNvSpPr>
            <a:spLocks noGrp="1"/>
          </p:cNvSpPr>
          <p:nvPr>
            <p:ph type="body" sz="quarter" idx="13" hasCustomPrompt="1"/>
          </p:nvPr>
        </p:nvSpPr>
        <p:spPr>
          <a:xfrm>
            <a:off x="1152144" y="2383824"/>
            <a:ext cx="6611112" cy="353943"/>
          </a:xfrm>
        </p:spPr>
        <p:txBody>
          <a:bodyPr wrap="square" anchor="t">
            <a:spAutoFit/>
          </a:bodyPr>
          <a:lstStyle>
            <a:lvl1pPr marL="0" indent="-182880" algn="l">
              <a:lnSpc>
                <a:spcPct val="85000"/>
              </a:lnSpc>
              <a:spcBef>
                <a:spcPts val="800"/>
              </a:spcBef>
              <a:buFont typeface="Arial" pitchFamily="34" charset="0"/>
              <a:buNone/>
              <a:defRPr sz="2000" b="0" cap="none" baseline="0">
                <a:solidFill>
                  <a:schemeClr val="bg1"/>
                </a:solidFill>
                <a:latin typeface="+mn-lt"/>
              </a:defRPr>
            </a:lvl1pPr>
          </a:lstStyle>
          <a:p>
            <a:pPr lvl="0"/>
            <a:r>
              <a:rPr lang="en-US" dirty="0"/>
              <a:t>Click to edit subtitle</a:t>
            </a:r>
          </a:p>
        </p:txBody>
      </p:sp>
      <p:pic>
        <p:nvPicPr>
          <p:cNvPr id="15" name="Picture 14">
            <a:extLst>
              <a:ext uri="{FF2B5EF4-FFF2-40B4-BE49-F238E27FC236}">
                <a16:creationId xmlns:a16="http://schemas.microsoft.com/office/drawing/2014/main" id="{68EBD4F0-4FE7-DE4D-980A-7338D7231A6E}"/>
              </a:ext>
            </a:extLst>
          </p:cNvPr>
          <p:cNvPicPr>
            <a:picLocks noChangeAspect="1"/>
          </p:cNvPicPr>
          <p:nvPr userDrawn="1"/>
        </p:nvPicPr>
        <p:blipFill rotWithShape="1">
          <a:blip r:embed="rId2">
            <a:alphaModFix amt="55000"/>
          </a:blip>
          <a:srcRect t="1" r="13180" b="4107"/>
          <a:stretch/>
        </p:blipFill>
        <p:spPr>
          <a:xfrm>
            <a:off x="5956663" y="1657883"/>
            <a:ext cx="3187337" cy="3557461"/>
          </a:xfrm>
          <a:prstGeom prst="rect">
            <a:avLst/>
          </a:prstGeom>
        </p:spPr>
      </p:pic>
      <p:sp>
        <p:nvSpPr>
          <p:cNvPr id="7" name="TextBox 3">
            <a:extLst>
              <a:ext uri="{FF2B5EF4-FFF2-40B4-BE49-F238E27FC236}">
                <a16:creationId xmlns:a16="http://schemas.microsoft.com/office/drawing/2014/main" id="{33162171-092A-4276-8F19-A17FBB0753CA}"/>
              </a:ext>
            </a:extLst>
          </p:cNvPr>
          <p:cNvSpPr txBox="1">
            <a:spLocks noChangeAspect="1"/>
          </p:cNvSpPr>
          <p:nvPr userDrawn="1"/>
        </p:nvSpPr>
        <p:spPr>
          <a:xfrm>
            <a:off x="3310128" y="493520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accent2">
                    <a:lumMod val="20000"/>
                    <a:lumOff val="80000"/>
                  </a:schemeClr>
                </a:solidFill>
                <a:effectLst/>
                <a:uLnTx/>
                <a:uFillTx/>
                <a:latin typeface="+mn-lt"/>
                <a:ea typeface="Calibri" charset="0"/>
                <a:cs typeface="Arial" panose="020B0604020202020204" pitchFamily="34" charset="0"/>
              </a:rPr>
              <a:t>Copyright © SAS Institute Inc. All rights reserved.</a:t>
            </a:r>
          </a:p>
        </p:txBody>
      </p:sp>
      <p:grpSp>
        <p:nvGrpSpPr>
          <p:cNvPr id="11" name="Group 10">
            <a:extLst>
              <a:ext uri="{FF2B5EF4-FFF2-40B4-BE49-F238E27FC236}">
                <a16:creationId xmlns:a16="http://schemas.microsoft.com/office/drawing/2014/main" id="{3BBD6577-8EEF-447D-B14B-0BA78A5ED550}"/>
              </a:ext>
            </a:extLst>
          </p:cNvPr>
          <p:cNvGrpSpPr>
            <a:grpSpLocks noChangeAspect="1"/>
          </p:cNvGrpSpPr>
          <p:nvPr userDrawn="1"/>
        </p:nvGrpSpPr>
        <p:grpSpPr>
          <a:xfrm>
            <a:off x="8008354" y="4313047"/>
            <a:ext cx="842999" cy="563581"/>
            <a:chOff x="6029325" y="3268663"/>
            <a:chExt cx="1690688" cy="1130299"/>
          </a:xfrm>
          <a:solidFill>
            <a:srgbClr val="FFFFFF"/>
          </a:solidFill>
        </p:grpSpPr>
        <p:sp>
          <p:nvSpPr>
            <p:cNvPr id="12" name="Freeform 19">
              <a:extLst>
                <a:ext uri="{FF2B5EF4-FFF2-40B4-BE49-F238E27FC236}">
                  <a16:creationId xmlns:a16="http://schemas.microsoft.com/office/drawing/2014/main" id="{323DA7D2-4AD0-4608-ABD6-809312A0A74C}"/>
                </a:ext>
              </a:extLst>
            </p:cNvPr>
            <p:cNvSpPr>
              <a:spLocks noEditPoints="1"/>
            </p:cNvSpPr>
            <p:nvPr/>
          </p:nvSpPr>
          <p:spPr bwMode="auto">
            <a:xfrm>
              <a:off x="6202363" y="3302000"/>
              <a:ext cx="1468438" cy="1074737"/>
            </a:xfrm>
            <a:custGeom>
              <a:avLst/>
              <a:gdLst>
                <a:gd name="T0" fmla="*/ 1912 w 1912"/>
                <a:gd name="T1" fmla="*/ 1391 h 1393"/>
                <a:gd name="T2" fmla="*/ 1894 w 1912"/>
                <a:gd name="T3" fmla="*/ 1391 h 1393"/>
                <a:gd name="T4" fmla="*/ 1814 w 1912"/>
                <a:gd name="T5" fmla="*/ 1359 h 1393"/>
                <a:gd name="T6" fmla="*/ 1863 w 1912"/>
                <a:gd name="T7" fmla="*/ 1329 h 1393"/>
                <a:gd name="T8" fmla="*/ 1849 w 1912"/>
                <a:gd name="T9" fmla="*/ 1289 h 1393"/>
                <a:gd name="T10" fmla="*/ 1883 w 1912"/>
                <a:gd name="T11" fmla="*/ 1308 h 1393"/>
                <a:gd name="T12" fmla="*/ 1815 w 1912"/>
                <a:gd name="T13" fmla="*/ 1307 h 1393"/>
                <a:gd name="T14" fmla="*/ 1868 w 1912"/>
                <a:gd name="T15" fmla="*/ 1363 h 1393"/>
                <a:gd name="T16" fmla="*/ 1832 w 1912"/>
                <a:gd name="T17" fmla="*/ 1356 h 1393"/>
                <a:gd name="T18" fmla="*/ 1757 w 1912"/>
                <a:gd name="T19" fmla="*/ 1349 h 1393"/>
                <a:gd name="T20" fmla="*/ 1771 w 1912"/>
                <a:gd name="T21" fmla="*/ 1293 h 1393"/>
                <a:gd name="T22" fmla="*/ 1757 w 1912"/>
                <a:gd name="T23" fmla="*/ 1349 h 1393"/>
                <a:gd name="T24" fmla="*/ 1746 w 1912"/>
                <a:gd name="T25" fmla="*/ 1391 h 1393"/>
                <a:gd name="T26" fmla="*/ 1794 w 1912"/>
                <a:gd name="T27" fmla="*/ 1391 h 1393"/>
                <a:gd name="T28" fmla="*/ 1760 w 1912"/>
                <a:gd name="T29" fmla="*/ 1277 h 1393"/>
                <a:gd name="T30" fmla="*/ 1654 w 1912"/>
                <a:gd name="T31" fmla="*/ 1356 h 1393"/>
                <a:gd name="T32" fmla="*/ 1688 w 1912"/>
                <a:gd name="T33" fmla="*/ 1393 h 1393"/>
                <a:gd name="T34" fmla="*/ 1691 w 1912"/>
                <a:gd name="T35" fmla="*/ 1325 h 1393"/>
                <a:gd name="T36" fmla="*/ 1705 w 1912"/>
                <a:gd name="T37" fmla="*/ 1305 h 1393"/>
                <a:gd name="T38" fmla="*/ 1723 w 1912"/>
                <a:gd name="T39" fmla="*/ 1305 h 1393"/>
                <a:gd name="T40" fmla="*/ 1679 w 1912"/>
                <a:gd name="T41" fmla="*/ 1339 h 1393"/>
                <a:gd name="T42" fmla="*/ 1691 w 1912"/>
                <a:gd name="T43" fmla="*/ 1380 h 1393"/>
                <a:gd name="T44" fmla="*/ 1654 w 1912"/>
                <a:gd name="T45" fmla="*/ 1356 h 1393"/>
                <a:gd name="T46" fmla="*/ 1511 w 1912"/>
                <a:gd name="T47" fmla="*/ 1391 h 1393"/>
                <a:gd name="T48" fmla="*/ 1541 w 1912"/>
                <a:gd name="T49" fmla="*/ 1317 h 1393"/>
                <a:gd name="T50" fmla="*/ 1569 w 1912"/>
                <a:gd name="T51" fmla="*/ 1391 h 1393"/>
                <a:gd name="T52" fmla="*/ 1593 w 1912"/>
                <a:gd name="T53" fmla="*/ 1332 h 1393"/>
                <a:gd name="T54" fmla="*/ 1610 w 1912"/>
                <a:gd name="T55" fmla="*/ 1326 h 1393"/>
                <a:gd name="T56" fmla="*/ 1548 w 1912"/>
                <a:gd name="T57" fmla="*/ 1303 h 1393"/>
                <a:gd name="T58" fmla="*/ 1527 w 1912"/>
                <a:gd name="T59" fmla="*/ 1305 h 1393"/>
                <a:gd name="T60" fmla="*/ 1511 w 1912"/>
                <a:gd name="T61" fmla="*/ 1391 h 1393"/>
                <a:gd name="T62" fmla="*/ 1470 w 1912"/>
                <a:gd name="T63" fmla="*/ 1316 h 1393"/>
                <a:gd name="T64" fmla="*/ 1456 w 1912"/>
                <a:gd name="T65" fmla="*/ 1348 h 1393"/>
                <a:gd name="T66" fmla="*/ 1439 w 1912"/>
                <a:gd name="T67" fmla="*/ 1348 h 1393"/>
                <a:gd name="T68" fmla="*/ 1470 w 1912"/>
                <a:gd name="T69" fmla="*/ 1303 h 1393"/>
                <a:gd name="T70" fmla="*/ 1394 w 1912"/>
                <a:gd name="T71" fmla="*/ 1391 h 1393"/>
                <a:gd name="T72" fmla="*/ 1412 w 1912"/>
                <a:gd name="T73" fmla="*/ 1340 h 1393"/>
                <a:gd name="T74" fmla="*/ 1436 w 1912"/>
                <a:gd name="T75" fmla="*/ 1304 h 1393"/>
                <a:gd name="T76" fmla="*/ 1412 w 1912"/>
                <a:gd name="T77" fmla="*/ 1319 h 1393"/>
                <a:gd name="T78" fmla="*/ 1394 w 1912"/>
                <a:gd name="T79" fmla="*/ 1391 h 1393"/>
                <a:gd name="T80" fmla="*/ 1326 w 1912"/>
                <a:gd name="T81" fmla="*/ 1391 h 1393"/>
                <a:gd name="T82" fmla="*/ 1384 w 1912"/>
                <a:gd name="T83" fmla="*/ 1340 h 1393"/>
                <a:gd name="T84" fmla="*/ 1344 w 1912"/>
                <a:gd name="T85" fmla="*/ 1293 h 1393"/>
                <a:gd name="T86" fmla="*/ 1326 w 1912"/>
                <a:gd name="T87" fmla="*/ 1277 h 1393"/>
                <a:gd name="T88" fmla="*/ 630 w 1912"/>
                <a:gd name="T89" fmla="*/ 244 h 1393"/>
                <a:gd name="T90" fmla="*/ 626 w 1912"/>
                <a:gd name="T91" fmla="*/ 246 h 1393"/>
                <a:gd name="T92" fmla="*/ 360 w 1912"/>
                <a:gd name="T93" fmla="*/ 323 h 1393"/>
                <a:gd name="T94" fmla="*/ 246 w 1912"/>
                <a:gd name="T95" fmla="*/ 600 h 1393"/>
                <a:gd name="T96" fmla="*/ 236 w 1912"/>
                <a:gd name="T97" fmla="*/ 597 h 1393"/>
                <a:gd name="T98" fmla="*/ 4 w 1912"/>
                <a:gd name="T99" fmla="*/ 211 h 1393"/>
                <a:gd name="T100" fmla="*/ 1 w 1912"/>
                <a:gd name="T101" fmla="*/ 203 h 1393"/>
                <a:gd name="T102" fmla="*/ 8 w 1912"/>
                <a:gd name="T103" fmla="*/ 201 h 1393"/>
                <a:gd name="T104" fmla="*/ 392 w 1912"/>
                <a:gd name="T105" fmla="*/ 5 h 1393"/>
                <a:gd name="T106" fmla="*/ 395 w 1912"/>
                <a:gd name="T107" fmla="*/ 2 h 1393"/>
                <a:gd name="T108" fmla="*/ 405 w 1912"/>
                <a:gd name="T109" fmla="*/ 7 h 1393"/>
                <a:gd name="T110" fmla="*/ 628 w 1912"/>
                <a:gd name="T111" fmla="*/ 232 h 1393"/>
                <a:gd name="T112" fmla="*/ 630 w 1912"/>
                <a:gd name="T113" fmla="*/ 244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12" h="1393">
                  <a:moveTo>
                    <a:pt x="1894" y="1391"/>
                  </a:moveTo>
                  <a:lnTo>
                    <a:pt x="1894" y="1391"/>
                  </a:lnTo>
                  <a:lnTo>
                    <a:pt x="1912" y="1391"/>
                  </a:lnTo>
                  <a:lnTo>
                    <a:pt x="1912" y="1370"/>
                  </a:lnTo>
                  <a:lnTo>
                    <a:pt x="1894" y="1370"/>
                  </a:lnTo>
                  <a:lnTo>
                    <a:pt x="1894" y="1391"/>
                  </a:lnTo>
                  <a:close/>
                  <a:moveTo>
                    <a:pt x="1814" y="1356"/>
                  </a:moveTo>
                  <a:lnTo>
                    <a:pt x="1814" y="1356"/>
                  </a:lnTo>
                  <a:lnTo>
                    <a:pt x="1814" y="1359"/>
                  </a:lnTo>
                  <a:cubicBezTo>
                    <a:pt x="1814" y="1375"/>
                    <a:pt x="1820" y="1393"/>
                    <a:pt x="1848" y="1393"/>
                  </a:cubicBezTo>
                  <a:cubicBezTo>
                    <a:pt x="1871" y="1393"/>
                    <a:pt x="1886" y="1383"/>
                    <a:pt x="1886" y="1359"/>
                  </a:cubicBezTo>
                  <a:cubicBezTo>
                    <a:pt x="1886" y="1344"/>
                    <a:pt x="1879" y="1335"/>
                    <a:pt x="1863" y="1329"/>
                  </a:cubicBezTo>
                  <a:lnTo>
                    <a:pt x="1850" y="1325"/>
                  </a:lnTo>
                  <a:cubicBezTo>
                    <a:pt x="1838" y="1320"/>
                    <a:pt x="1833" y="1315"/>
                    <a:pt x="1833" y="1305"/>
                  </a:cubicBezTo>
                  <a:cubicBezTo>
                    <a:pt x="1833" y="1293"/>
                    <a:pt x="1841" y="1289"/>
                    <a:pt x="1849" y="1289"/>
                  </a:cubicBezTo>
                  <a:cubicBezTo>
                    <a:pt x="1860" y="1289"/>
                    <a:pt x="1865" y="1295"/>
                    <a:pt x="1865" y="1305"/>
                  </a:cubicBezTo>
                  <a:lnTo>
                    <a:pt x="1865" y="1308"/>
                  </a:lnTo>
                  <a:lnTo>
                    <a:pt x="1883" y="1308"/>
                  </a:lnTo>
                  <a:lnTo>
                    <a:pt x="1883" y="1305"/>
                  </a:lnTo>
                  <a:cubicBezTo>
                    <a:pt x="1883" y="1293"/>
                    <a:pt x="1880" y="1275"/>
                    <a:pt x="1851" y="1275"/>
                  </a:cubicBezTo>
                  <a:cubicBezTo>
                    <a:pt x="1829" y="1275"/>
                    <a:pt x="1815" y="1287"/>
                    <a:pt x="1815" y="1307"/>
                  </a:cubicBezTo>
                  <a:cubicBezTo>
                    <a:pt x="1815" y="1324"/>
                    <a:pt x="1822" y="1332"/>
                    <a:pt x="1839" y="1339"/>
                  </a:cubicBezTo>
                  <a:lnTo>
                    <a:pt x="1851" y="1343"/>
                  </a:lnTo>
                  <a:cubicBezTo>
                    <a:pt x="1862" y="1346"/>
                    <a:pt x="1868" y="1351"/>
                    <a:pt x="1868" y="1363"/>
                  </a:cubicBezTo>
                  <a:cubicBezTo>
                    <a:pt x="1868" y="1372"/>
                    <a:pt x="1862" y="1380"/>
                    <a:pt x="1850" y="1380"/>
                  </a:cubicBezTo>
                  <a:cubicBezTo>
                    <a:pt x="1838" y="1380"/>
                    <a:pt x="1832" y="1373"/>
                    <a:pt x="1832" y="1359"/>
                  </a:cubicBezTo>
                  <a:lnTo>
                    <a:pt x="1832" y="1356"/>
                  </a:lnTo>
                  <a:lnTo>
                    <a:pt x="1814" y="1356"/>
                  </a:lnTo>
                  <a:lnTo>
                    <a:pt x="1814" y="1356"/>
                  </a:lnTo>
                  <a:close/>
                  <a:moveTo>
                    <a:pt x="1757" y="1349"/>
                  </a:moveTo>
                  <a:lnTo>
                    <a:pt x="1757" y="1349"/>
                  </a:lnTo>
                  <a:lnTo>
                    <a:pt x="1770" y="1293"/>
                  </a:lnTo>
                  <a:lnTo>
                    <a:pt x="1771" y="1293"/>
                  </a:lnTo>
                  <a:lnTo>
                    <a:pt x="1784" y="1349"/>
                  </a:lnTo>
                  <a:lnTo>
                    <a:pt x="1757" y="1349"/>
                  </a:lnTo>
                  <a:lnTo>
                    <a:pt x="1757" y="1349"/>
                  </a:lnTo>
                  <a:close/>
                  <a:moveTo>
                    <a:pt x="1727" y="1391"/>
                  </a:moveTo>
                  <a:lnTo>
                    <a:pt x="1727" y="1391"/>
                  </a:lnTo>
                  <a:lnTo>
                    <a:pt x="1746" y="1391"/>
                  </a:lnTo>
                  <a:lnTo>
                    <a:pt x="1754" y="1363"/>
                  </a:lnTo>
                  <a:lnTo>
                    <a:pt x="1787" y="1363"/>
                  </a:lnTo>
                  <a:lnTo>
                    <a:pt x="1794" y="1391"/>
                  </a:lnTo>
                  <a:lnTo>
                    <a:pt x="1813" y="1391"/>
                  </a:lnTo>
                  <a:lnTo>
                    <a:pt x="1783" y="1277"/>
                  </a:lnTo>
                  <a:lnTo>
                    <a:pt x="1760" y="1277"/>
                  </a:lnTo>
                  <a:lnTo>
                    <a:pt x="1727" y="1391"/>
                  </a:lnTo>
                  <a:lnTo>
                    <a:pt x="1727" y="1391"/>
                  </a:lnTo>
                  <a:close/>
                  <a:moveTo>
                    <a:pt x="1654" y="1356"/>
                  </a:moveTo>
                  <a:lnTo>
                    <a:pt x="1654" y="1356"/>
                  </a:lnTo>
                  <a:lnTo>
                    <a:pt x="1654" y="1359"/>
                  </a:lnTo>
                  <a:cubicBezTo>
                    <a:pt x="1654" y="1375"/>
                    <a:pt x="1660" y="1393"/>
                    <a:pt x="1688" y="1393"/>
                  </a:cubicBezTo>
                  <a:cubicBezTo>
                    <a:pt x="1711" y="1393"/>
                    <a:pt x="1726" y="1383"/>
                    <a:pt x="1726" y="1359"/>
                  </a:cubicBezTo>
                  <a:cubicBezTo>
                    <a:pt x="1726" y="1344"/>
                    <a:pt x="1719" y="1335"/>
                    <a:pt x="1703" y="1329"/>
                  </a:cubicBezTo>
                  <a:lnTo>
                    <a:pt x="1691" y="1325"/>
                  </a:lnTo>
                  <a:cubicBezTo>
                    <a:pt x="1679" y="1320"/>
                    <a:pt x="1674" y="1315"/>
                    <a:pt x="1674" y="1305"/>
                  </a:cubicBezTo>
                  <a:cubicBezTo>
                    <a:pt x="1674" y="1293"/>
                    <a:pt x="1681" y="1289"/>
                    <a:pt x="1689" y="1289"/>
                  </a:cubicBezTo>
                  <a:cubicBezTo>
                    <a:pt x="1700" y="1289"/>
                    <a:pt x="1705" y="1295"/>
                    <a:pt x="1705" y="1305"/>
                  </a:cubicBezTo>
                  <a:lnTo>
                    <a:pt x="1705" y="1308"/>
                  </a:lnTo>
                  <a:lnTo>
                    <a:pt x="1723" y="1308"/>
                  </a:lnTo>
                  <a:lnTo>
                    <a:pt x="1723" y="1305"/>
                  </a:lnTo>
                  <a:cubicBezTo>
                    <a:pt x="1723" y="1293"/>
                    <a:pt x="1720" y="1275"/>
                    <a:pt x="1691" y="1275"/>
                  </a:cubicBezTo>
                  <a:cubicBezTo>
                    <a:pt x="1670" y="1275"/>
                    <a:pt x="1656" y="1287"/>
                    <a:pt x="1656" y="1307"/>
                  </a:cubicBezTo>
                  <a:cubicBezTo>
                    <a:pt x="1656" y="1324"/>
                    <a:pt x="1663" y="1332"/>
                    <a:pt x="1679" y="1339"/>
                  </a:cubicBezTo>
                  <a:lnTo>
                    <a:pt x="1692" y="1343"/>
                  </a:lnTo>
                  <a:cubicBezTo>
                    <a:pt x="1702" y="1346"/>
                    <a:pt x="1708" y="1351"/>
                    <a:pt x="1708" y="1363"/>
                  </a:cubicBezTo>
                  <a:cubicBezTo>
                    <a:pt x="1708" y="1372"/>
                    <a:pt x="1702" y="1380"/>
                    <a:pt x="1691" y="1380"/>
                  </a:cubicBezTo>
                  <a:cubicBezTo>
                    <a:pt x="1678" y="1380"/>
                    <a:pt x="1672" y="1373"/>
                    <a:pt x="1672" y="1359"/>
                  </a:cubicBezTo>
                  <a:lnTo>
                    <a:pt x="1672" y="1356"/>
                  </a:lnTo>
                  <a:lnTo>
                    <a:pt x="1654" y="1356"/>
                  </a:lnTo>
                  <a:lnTo>
                    <a:pt x="1654" y="1356"/>
                  </a:lnTo>
                  <a:close/>
                  <a:moveTo>
                    <a:pt x="1511" y="1391"/>
                  </a:moveTo>
                  <a:lnTo>
                    <a:pt x="1511" y="1391"/>
                  </a:lnTo>
                  <a:lnTo>
                    <a:pt x="1528" y="1391"/>
                  </a:lnTo>
                  <a:lnTo>
                    <a:pt x="1528" y="1334"/>
                  </a:lnTo>
                  <a:cubicBezTo>
                    <a:pt x="1528" y="1322"/>
                    <a:pt x="1535" y="1317"/>
                    <a:pt x="1541" y="1317"/>
                  </a:cubicBezTo>
                  <a:cubicBezTo>
                    <a:pt x="1549" y="1317"/>
                    <a:pt x="1552" y="1321"/>
                    <a:pt x="1552" y="1332"/>
                  </a:cubicBezTo>
                  <a:lnTo>
                    <a:pt x="1552" y="1391"/>
                  </a:lnTo>
                  <a:lnTo>
                    <a:pt x="1569" y="1391"/>
                  </a:lnTo>
                  <a:lnTo>
                    <a:pt x="1569" y="1334"/>
                  </a:lnTo>
                  <a:cubicBezTo>
                    <a:pt x="1569" y="1322"/>
                    <a:pt x="1576" y="1317"/>
                    <a:pt x="1583" y="1317"/>
                  </a:cubicBezTo>
                  <a:cubicBezTo>
                    <a:pt x="1590" y="1317"/>
                    <a:pt x="1593" y="1321"/>
                    <a:pt x="1593" y="1332"/>
                  </a:cubicBezTo>
                  <a:lnTo>
                    <a:pt x="1593" y="1391"/>
                  </a:lnTo>
                  <a:lnTo>
                    <a:pt x="1610" y="1391"/>
                  </a:lnTo>
                  <a:lnTo>
                    <a:pt x="1610" y="1326"/>
                  </a:lnTo>
                  <a:cubicBezTo>
                    <a:pt x="1610" y="1309"/>
                    <a:pt x="1602" y="1303"/>
                    <a:pt x="1590" y="1303"/>
                  </a:cubicBezTo>
                  <a:cubicBezTo>
                    <a:pt x="1579" y="1303"/>
                    <a:pt x="1573" y="1308"/>
                    <a:pt x="1568" y="1316"/>
                  </a:cubicBezTo>
                  <a:cubicBezTo>
                    <a:pt x="1565" y="1309"/>
                    <a:pt x="1560" y="1303"/>
                    <a:pt x="1548" y="1303"/>
                  </a:cubicBezTo>
                  <a:cubicBezTo>
                    <a:pt x="1540" y="1303"/>
                    <a:pt x="1532" y="1308"/>
                    <a:pt x="1527" y="1315"/>
                  </a:cubicBezTo>
                  <a:lnTo>
                    <a:pt x="1527" y="1315"/>
                  </a:lnTo>
                  <a:lnTo>
                    <a:pt x="1527" y="1305"/>
                  </a:lnTo>
                  <a:lnTo>
                    <a:pt x="1511" y="1305"/>
                  </a:lnTo>
                  <a:lnTo>
                    <a:pt x="1511" y="1391"/>
                  </a:lnTo>
                  <a:lnTo>
                    <a:pt x="1511" y="1391"/>
                  </a:lnTo>
                  <a:close/>
                  <a:moveTo>
                    <a:pt x="1456" y="1348"/>
                  </a:moveTo>
                  <a:lnTo>
                    <a:pt x="1456" y="1348"/>
                  </a:lnTo>
                  <a:cubicBezTo>
                    <a:pt x="1456" y="1329"/>
                    <a:pt x="1458" y="1316"/>
                    <a:pt x="1470" y="1316"/>
                  </a:cubicBezTo>
                  <a:cubicBezTo>
                    <a:pt x="1483" y="1316"/>
                    <a:pt x="1485" y="1329"/>
                    <a:pt x="1485" y="1348"/>
                  </a:cubicBezTo>
                  <a:cubicBezTo>
                    <a:pt x="1485" y="1370"/>
                    <a:pt x="1483" y="1381"/>
                    <a:pt x="1470" y="1381"/>
                  </a:cubicBezTo>
                  <a:cubicBezTo>
                    <a:pt x="1458" y="1381"/>
                    <a:pt x="1456" y="1370"/>
                    <a:pt x="1456" y="1348"/>
                  </a:cubicBezTo>
                  <a:lnTo>
                    <a:pt x="1456" y="1348"/>
                  </a:lnTo>
                  <a:close/>
                  <a:moveTo>
                    <a:pt x="1439" y="1348"/>
                  </a:moveTo>
                  <a:lnTo>
                    <a:pt x="1439" y="1348"/>
                  </a:lnTo>
                  <a:cubicBezTo>
                    <a:pt x="1439" y="1375"/>
                    <a:pt x="1447" y="1393"/>
                    <a:pt x="1470" y="1393"/>
                  </a:cubicBezTo>
                  <a:cubicBezTo>
                    <a:pt x="1494" y="1393"/>
                    <a:pt x="1502" y="1375"/>
                    <a:pt x="1502" y="1348"/>
                  </a:cubicBezTo>
                  <a:cubicBezTo>
                    <a:pt x="1502" y="1322"/>
                    <a:pt x="1495" y="1303"/>
                    <a:pt x="1470" y="1303"/>
                  </a:cubicBezTo>
                  <a:cubicBezTo>
                    <a:pt x="1446" y="1303"/>
                    <a:pt x="1439" y="1322"/>
                    <a:pt x="1439" y="1348"/>
                  </a:cubicBezTo>
                  <a:lnTo>
                    <a:pt x="1439" y="1348"/>
                  </a:lnTo>
                  <a:close/>
                  <a:moveTo>
                    <a:pt x="1394" y="1391"/>
                  </a:moveTo>
                  <a:lnTo>
                    <a:pt x="1394" y="1391"/>
                  </a:lnTo>
                  <a:lnTo>
                    <a:pt x="1412" y="1391"/>
                  </a:lnTo>
                  <a:lnTo>
                    <a:pt x="1412" y="1340"/>
                  </a:lnTo>
                  <a:cubicBezTo>
                    <a:pt x="1412" y="1324"/>
                    <a:pt x="1421" y="1320"/>
                    <a:pt x="1429" y="1320"/>
                  </a:cubicBezTo>
                  <a:cubicBezTo>
                    <a:pt x="1432" y="1320"/>
                    <a:pt x="1435" y="1321"/>
                    <a:pt x="1436" y="1321"/>
                  </a:cubicBezTo>
                  <a:lnTo>
                    <a:pt x="1436" y="1304"/>
                  </a:lnTo>
                  <a:cubicBezTo>
                    <a:pt x="1435" y="1304"/>
                    <a:pt x="1434" y="1303"/>
                    <a:pt x="1432" y="1303"/>
                  </a:cubicBezTo>
                  <a:cubicBezTo>
                    <a:pt x="1422" y="1303"/>
                    <a:pt x="1416" y="1309"/>
                    <a:pt x="1412" y="1319"/>
                  </a:cubicBezTo>
                  <a:lnTo>
                    <a:pt x="1412" y="1319"/>
                  </a:lnTo>
                  <a:lnTo>
                    <a:pt x="1412" y="1305"/>
                  </a:lnTo>
                  <a:lnTo>
                    <a:pt x="1394" y="1305"/>
                  </a:lnTo>
                  <a:lnTo>
                    <a:pt x="1394" y="1391"/>
                  </a:lnTo>
                  <a:lnTo>
                    <a:pt x="1394" y="1391"/>
                  </a:lnTo>
                  <a:close/>
                  <a:moveTo>
                    <a:pt x="1326" y="1391"/>
                  </a:moveTo>
                  <a:lnTo>
                    <a:pt x="1326" y="1391"/>
                  </a:lnTo>
                  <a:lnTo>
                    <a:pt x="1344" y="1391"/>
                  </a:lnTo>
                  <a:lnTo>
                    <a:pt x="1344" y="1340"/>
                  </a:lnTo>
                  <a:lnTo>
                    <a:pt x="1384" y="1340"/>
                  </a:lnTo>
                  <a:lnTo>
                    <a:pt x="1384" y="1324"/>
                  </a:lnTo>
                  <a:lnTo>
                    <a:pt x="1344" y="1324"/>
                  </a:lnTo>
                  <a:lnTo>
                    <a:pt x="1344" y="1293"/>
                  </a:lnTo>
                  <a:lnTo>
                    <a:pt x="1386" y="1293"/>
                  </a:lnTo>
                  <a:lnTo>
                    <a:pt x="1386" y="1277"/>
                  </a:lnTo>
                  <a:lnTo>
                    <a:pt x="1326" y="1277"/>
                  </a:lnTo>
                  <a:lnTo>
                    <a:pt x="1326" y="1391"/>
                  </a:lnTo>
                  <a:lnTo>
                    <a:pt x="1326" y="1391"/>
                  </a:lnTo>
                  <a:close/>
                  <a:moveTo>
                    <a:pt x="630" y="244"/>
                  </a:moveTo>
                  <a:lnTo>
                    <a:pt x="630" y="244"/>
                  </a:lnTo>
                  <a:cubicBezTo>
                    <a:pt x="629" y="245"/>
                    <a:pt x="628" y="246"/>
                    <a:pt x="627" y="246"/>
                  </a:cubicBezTo>
                  <a:cubicBezTo>
                    <a:pt x="627" y="246"/>
                    <a:pt x="626" y="246"/>
                    <a:pt x="626" y="246"/>
                  </a:cubicBezTo>
                  <a:lnTo>
                    <a:pt x="625" y="246"/>
                  </a:lnTo>
                  <a:cubicBezTo>
                    <a:pt x="585" y="240"/>
                    <a:pt x="546" y="239"/>
                    <a:pt x="508" y="245"/>
                  </a:cubicBezTo>
                  <a:cubicBezTo>
                    <a:pt x="456" y="254"/>
                    <a:pt x="407" y="277"/>
                    <a:pt x="360" y="323"/>
                  </a:cubicBezTo>
                  <a:cubicBezTo>
                    <a:pt x="277" y="403"/>
                    <a:pt x="256" y="486"/>
                    <a:pt x="248" y="595"/>
                  </a:cubicBezTo>
                  <a:lnTo>
                    <a:pt x="248" y="595"/>
                  </a:lnTo>
                  <a:cubicBezTo>
                    <a:pt x="248" y="597"/>
                    <a:pt x="247" y="599"/>
                    <a:pt x="246" y="600"/>
                  </a:cubicBezTo>
                  <a:cubicBezTo>
                    <a:pt x="245" y="601"/>
                    <a:pt x="244" y="601"/>
                    <a:pt x="243" y="601"/>
                  </a:cubicBezTo>
                  <a:cubicBezTo>
                    <a:pt x="241" y="602"/>
                    <a:pt x="238" y="601"/>
                    <a:pt x="237" y="599"/>
                  </a:cubicBezTo>
                  <a:lnTo>
                    <a:pt x="236" y="597"/>
                  </a:lnTo>
                  <a:lnTo>
                    <a:pt x="235" y="595"/>
                  </a:lnTo>
                  <a:cubicBezTo>
                    <a:pt x="195" y="482"/>
                    <a:pt x="216" y="358"/>
                    <a:pt x="266" y="277"/>
                  </a:cubicBezTo>
                  <a:cubicBezTo>
                    <a:pt x="188" y="292"/>
                    <a:pt x="84" y="273"/>
                    <a:pt x="4" y="211"/>
                  </a:cubicBezTo>
                  <a:lnTo>
                    <a:pt x="3" y="210"/>
                  </a:lnTo>
                  <a:lnTo>
                    <a:pt x="2" y="209"/>
                  </a:lnTo>
                  <a:cubicBezTo>
                    <a:pt x="1" y="207"/>
                    <a:pt x="0" y="205"/>
                    <a:pt x="1" y="203"/>
                  </a:cubicBezTo>
                  <a:cubicBezTo>
                    <a:pt x="2" y="203"/>
                    <a:pt x="3" y="202"/>
                    <a:pt x="3" y="201"/>
                  </a:cubicBezTo>
                  <a:cubicBezTo>
                    <a:pt x="5" y="201"/>
                    <a:pt x="6" y="201"/>
                    <a:pt x="8" y="201"/>
                  </a:cubicBezTo>
                  <a:lnTo>
                    <a:pt x="8" y="201"/>
                  </a:lnTo>
                  <a:cubicBezTo>
                    <a:pt x="99" y="225"/>
                    <a:pt x="172" y="232"/>
                    <a:pt x="259" y="190"/>
                  </a:cubicBezTo>
                  <a:cubicBezTo>
                    <a:pt x="309" y="166"/>
                    <a:pt x="341" y="134"/>
                    <a:pt x="362" y="97"/>
                  </a:cubicBezTo>
                  <a:cubicBezTo>
                    <a:pt x="377" y="69"/>
                    <a:pt x="386" y="38"/>
                    <a:pt x="392" y="5"/>
                  </a:cubicBezTo>
                  <a:lnTo>
                    <a:pt x="393" y="5"/>
                  </a:lnTo>
                  <a:cubicBezTo>
                    <a:pt x="393" y="4"/>
                    <a:pt x="393" y="4"/>
                    <a:pt x="393" y="4"/>
                  </a:cubicBezTo>
                  <a:cubicBezTo>
                    <a:pt x="393" y="3"/>
                    <a:pt x="394" y="2"/>
                    <a:pt x="395" y="2"/>
                  </a:cubicBezTo>
                  <a:cubicBezTo>
                    <a:pt x="398" y="0"/>
                    <a:pt x="402" y="1"/>
                    <a:pt x="404" y="4"/>
                  </a:cubicBezTo>
                  <a:lnTo>
                    <a:pt x="404" y="5"/>
                  </a:lnTo>
                  <a:lnTo>
                    <a:pt x="405" y="7"/>
                  </a:lnTo>
                  <a:cubicBezTo>
                    <a:pt x="424" y="61"/>
                    <a:pt x="407" y="147"/>
                    <a:pt x="385" y="189"/>
                  </a:cubicBezTo>
                  <a:cubicBezTo>
                    <a:pt x="392" y="188"/>
                    <a:pt x="399" y="187"/>
                    <a:pt x="407" y="185"/>
                  </a:cubicBezTo>
                  <a:cubicBezTo>
                    <a:pt x="463" y="176"/>
                    <a:pt x="572" y="189"/>
                    <a:pt x="628" y="232"/>
                  </a:cubicBezTo>
                  <a:lnTo>
                    <a:pt x="629" y="233"/>
                  </a:lnTo>
                  <a:lnTo>
                    <a:pt x="631" y="234"/>
                  </a:lnTo>
                  <a:cubicBezTo>
                    <a:pt x="633" y="237"/>
                    <a:pt x="633" y="242"/>
                    <a:pt x="630" y="24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0">
              <a:extLst>
                <a:ext uri="{FF2B5EF4-FFF2-40B4-BE49-F238E27FC236}">
                  <a16:creationId xmlns:a16="http://schemas.microsoft.com/office/drawing/2014/main" id="{917CFED2-6D9D-48F9-AB15-6A7948C7A4E2}"/>
                </a:ext>
              </a:extLst>
            </p:cNvPr>
            <p:cNvSpPr>
              <a:spLocks noEditPoints="1"/>
            </p:cNvSpPr>
            <p:nvPr/>
          </p:nvSpPr>
          <p:spPr bwMode="auto">
            <a:xfrm>
              <a:off x="6029325" y="3268663"/>
              <a:ext cx="1690688" cy="1130299"/>
            </a:xfrm>
            <a:custGeom>
              <a:avLst/>
              <a:gdLst>
                <a:gd name="T0" fmla="*/ 2042 w 2203"/>
                <a:gd name="T1" fmla="*/ 1106 h 1464"/>
                <a:gd name="T2" fmla="*/ 2053 w 2203"/>
                <a:gd name="T3" fmla="*/ 1114 h 1464"/>
                <a:gd name="T4" fmla="*/ 2099 w 2203"/>
                <a:gd name="T5" fmla="*/ 1109 h 1464"/>
                <a:gd name="T6" fmla="*/ 2054 w 2203"/>
                <a:gd name="T7" fmla="*/ 1164 h 1464"/>
                <a:gd name="T8" fmla="*/ 1486 w 2203"/>
                <a:gd name="T9" fmla="*/ 1387 h 1464"/>
                <a:gd name="T10" fmla="*/ 1500 w 2203"/>
                <a:gd name="T11" fmla="*/ 1346 h 1464"/>
                <a:gd name="T12" fmla="*/ 1424 w 2203"/>
                <a:gd name="T13" fmla="*/ 1353 h 1464"/>
                <a:gd name="T14" fmla="*/ 1436 w 2203"/>
                <a:gd name="T15" fmla="*/ 1353 h 1464"/>
                <a:gd name="T16" fmla="*/ 1366 w 2203"/>
                <a:gd name="T17" fmla="*/ 1348 h 1464"/>
                <a:gd name="T18" fmla="*/ 1353 w 2203"/>
                <a:gd name="T19" fmla="*/ 1449 h 1464"/>
                <a:gd name="T20" fmla="*/ 1303 w 2203"/>
                <a:gd name="T21" fmla="*/ 1348 h 1464"/>
                <a:gd name="T22" fmla="*/ 1321 w 2203"/>
                <a:gd name="T23" fmla="*/ 1383 h 1464"/>
                <a:gd name="T24" fmla="*/ 1263 w 2203"/>
                <a:gd name="T25" fmla="*/ 1358 h 1464"/>
                <a:gd name="T26" fmla="*/ 1263 w 2203"/>
                <a:gd name="T27" fmla="*/ 1425 h 1464"/>
                <a:gd name="T28" fmla="*/ 1248 w 2203"/>
                <a:gd name="T29" fmla="*/ 1394 h 1464"/>
                <a:gd name="T30" fmla="*/ 1229 w 2203"/>
                <a:gd name="T31" fmla="*/ 1348 h 1464"/>
                <a:gd name="T32" fmla="*/ 1130 w 2203"/>
                <a:gd name="T33" fmla="*/ 1359 h 1464"/>
                <a:gd name="T34" fmla="*/ 1099 w 2203"/>
                <a:gd name="T35" fmla="*/ 1391 h 1464"/>
                <a:gd name="T36" fmla="*/ 1092 w 2203"/>
                <a:gd name="T37" fmla="*/ 1377 h 1464"/>
                <a:gd name="T38" fmla="*/ 1007 w 2203"/>
                <a:gd name="T39" fmla="*/ 1373 h 1464"/>
                <a:gd name="T40" fmla="*/ 994 w 2203"/>
                <a:gd name="T41" fmla="*/ 1436 h 1464"/>
                <a:gd name="T42" fmla="*/ 985 w 2203"/>
                <a:gd name="T43" fmla="*/ 1394 h 1464"/>
                <a:gd name="T44" fmla="*/ 938 w 2203"/>
                <a:gd name="T45" fmla="*/ 1348 h 1464"/>
                <a:gd name="T46" fmla="*/ 956 w 2203"/>
                <a:gd name="T47" fmla="*/ 1336 h 1464"/>
                <a:gd name="T48" fmla="*/ 873 w 2203"/>
                <a:gd name="T49" fmla="*/ 1334 h 1464"/>
                <a:gd name="T50" fmla="*/ 855 w 2203"/>
                <a:gd name="T51" fmla="*/ 1434 h 1464"/>
                <a:gd name="T52" fmla="*/ 784 w 2203"/>
                <a:gd name="T53" fmla="*/ 1320 h 1464"/>
                <a:gd name="T54" fmla="*/ 751 w 2203"/>
                <a:gd name="T55" fmla="*/ 1389 h 1464"/>
                <a:gd name="T56" fmla="*/ 751 w 2203"/>
                <a:gd name="T57" fmla="*/ 1424 h 1464"/>
                <a:gd name="T58" fmla="*/ 710 w 2203"/>
                <a:gd name="T59" fmla="*/ 1374 h 1464"/>
                <a:gd name="T60" fmla="*/ 642 w 2203"/>
                <a:gd name="T61" fmla="*/ 1391 h 1464"/>
                <a:gd name="T62" fmla="*/ 703 w 2203"/>
                <a:gd name="T63" fmla="*/ 1403 h 1464"/>
                <a:gd name="T64" fmla="*/ 613 w 2203"/>
                <a:gd name="T65" fmla="*/ 1319 h 1464"/>
                <a:gd name="T66" fmla="*/ 573 w 2203"/>
                <a:gd name="T67" fmla="*/ 1348 h 1464"/>
                <a:gd name="T68" fmla="*/ 598 w 2203"/>
                <a:gd name="T69" fmla="*/ 1421 h 1464"/>
                <a:gd name="T70" fmla="*/ 561 w 2203"/>
                <a:gd name="T71" fmla="*/ 1348 h 1464"/>
                <a:gd name="T72" fmla="*/ 559 w 2203"/>
                <a:gd name="T73" fmla="*/ 1410 h 1464"/>
                <a:gd name="T74" fmla="*/ 533 w 2203"/>
                <a:gd name="T75" fmla="*/ 1399 h 1464"/>
                <a:gd name="T76" fmla="*/ 471 w 2203"/>
                <a:gd name="T77" fmla="*/ 1348 h 1464"/>
                <a:gd name="T78" fmla="*/ 488 w 2203"/>
                <a:gd name="T79" fmla="*/ 1319 h 1464"/>
                <a:gd name="T80" fmla="*/ 449 w 2203"/>
                <a:gd name="T81" fmla="*/ 1324 h 1464"/>
                <a:gd name="T82" fmla="*/ 463 w 2203"/>
                <a:gd name="T83" fmla="*/ 1434 h 1464"/>
                <a:gd name="T84" fmla="*/ 395 w 2203"/>
                <a:gd name="T85" fmla="*/ 1389 h 1464"/>
                <a:gd name="T86" fmla="*/ 411 w 2203"/>
                <a:gd name="T87" fmla="*/ 1416 h 1464"/>
                <a:gd name="T88" fmla="*/ 351 w 2203"/>
                <a:gd name="T89" fmla="*/ 1412 h 1464"/>
                <a:gd name="T90" fmla="*/ 411 w 2203"/>
                <a:gd name="T91" fmla="*/ 1367 h 1464"/>
                <a:gd name="T92" fmla="*/ 333 w 2203"/>
                <a:gd name="T93" fmla="*/ 1348 h 1464"/>
                <a:gd name="T94" fmla="*/ 333 w 2203"/>
                <a:gd name="T95" fmla="*/ 1435 h 1464"/>
                <a:gd name="T96" fmla="*/ 247 w 2203"/>
                <a:gd name="T97" fmla="*/ 1402 h 1464"/>
                <a:gd name="T98" fmla="*/ 298 w 2203"/>
                <a:gd name="T99" fmla="*/ 1351 h 1464"/>
                <a:gd name="T100" fmla="*/ 264 w 2203"/>
                <a:gd name="T101" fmla="*/ 1436 h 1464"/>
                <a:gd name="T102" fmla="*/ 434 w 2203"/>
                <a:gd name="T103" fmla="*/ 157 h 1464"/>
                <a:gd name="T104" fmla="*/ 1045 w 2203"/>
                <a:gd name="T105" fmla="*/ 630 h 1464"/>
                <a:gd name="T106" fmla="*/ 1212 w 2203"/>
                <a:gd name="T107" fmla="*/ 376 h 1464"/>
                <a:gd name="T108" fmla="*/ 790 w 2203"/>
                <a:gd name="T109" fmla="*/ 516 h 1464"/>
                <a:gd name="T110" fmla="*/ 281 w 2203"/>
                <a:gd name="T111" fmla="*/ 388 h 1464"/>
                <a:gd name="T112" fmla="*/ 284 w 2203"/>
                <a:gd name="T113" fmla="*/ 1086 h 1464"/>
                <a:gd name="T114" fmla="*/ 1592 w 2203"/>
                <a:gd name="T115" fmla="*/ 752 h 1464"/>
                <a:gd name="T116" fmla="*/ 1362 w 2203"/>
                <a:gd name="T117" fmla="*/ 1270 h 1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03" h="1464">
                  <a:moveTo>
                    <a:pt x="2042" y="1106"/>
                  </a:moveTo>
                  <a:lnTo>
                    <a:pt x="2042" y="1106"/>
                  </a:lnTo>
                  <a:lnTo>
                    <a:pt x="2053" y="1106"/>
                  </a:lnTo>
                  <a:cubicBezTo>
                    <a:pt x="2061" y="1106"/>
                    <a:pt x="2069" y="1105"/>
                    <a:pt x="2069" y="1095"/>
                  </a:cubicBezTo>
                  <a:cubicBezTo>
                    <a:pt x="2069" y="1087"/>
                    <a:pt x="2062" y="1086"/>
                    <a:pt x="2055" y="1086"/>
                  </a:cubicBezTo>
                  <a:lnTo>
                    <a:pt x="2042" y="1086"/>
                  </a:lnTo>
                  <a:lnTo>
                    <a:pt x="2042" y="1106"/>
                  </a:lnTo>
                  <a:lnTo>
                    <a:pt x="2042" y="1106"/>
                  </a:lnTo>
                  <a:close/>
                  <a:moveTo>
                    <a:pt x="2032" y="1077"/>
                  </a:moveTo>
                  <a:lnTo>
                    <a:pt x="2032" y="1077"/>
                  </a:lnTo>
                  <a:lnTo>
                    <a:pt x="2057" y="1077"/>
                  </a:lnTo>
                  <a:cubicBezTo>
                    <a:pt x="2072" y="1077"/>
                    <a:pt x="2079" y="1083"/>
                    <a:pt x="2079" y="1096"/>
                  </a:cubicBezTo>
                  <a:cubicBezTo>
                    <a:pt x="2079" y="1107"/>
                    <a:pt x="2072" y="1112"/>
                    <a:pt x="2063" y="1113"/>
                  </a:cubicBezTo>
                  <a:lnTo>
                    <a:pt x="2081" y="1142"/>
                  </a:lnTo>
                  <a:lnTo>
                    <a:pt x="2070" y="1142"/>
                  </a:lnTo>
                  <a:lnTo>
                    <a:pt x="2053" y="1114"/>
                  </a:lnTo>
                  <a:lnTo>
                    <a:pt x="2042" y="1114"/>
                  </a:lnTo>
                  <a:lnTo>
                    <a:pt x="2042" y="1142"/>
                  </a:lnTo>
                  <a:lnTo>
                    <a:pt x="2032" y="1142"/>
                  </a:lnTo>
                  <a:lnTo>
                    <a:pt x="2032" y="1077"/>
                  </a:lnTo>
                  <a:lnTo>
                    <a:pt x="2032" y="1077"/>
                  </a:lnTo>
                  <a:close/>
                  <a:moveTo>
                    <a:pt x="2054" y="1156"/>
                  </a:moveTo>
                  <a:lnTo>
                    <a:pt x="2054" y="1156"/>
                  </a:lnTo>
                  <a:cubicBezTo>
                    <a:pt x="2079" y="1156"/>
                    <a:pt x="2099" y="1136"/>
                    <a:pt x="2099" y="1109"/>
                  </a:cubicBezTo>
                  <a:cubicBezTo>
                    <a:pt x="2099" y="1083"/>
                    <a:pt x="2079" y="1063"/>
                    <a:pt x="2054" y="1063"/>
                  </a:cubicBezTo>
                  <a:cubicBezTo>
                    <a:pt x="2028" y="1063"/>
                    <a:pt x="2008" y="1083"/>
                    <a:pt x="2008" y="1109"/>
                  </a:cubicBezTo>
                  <a:cubicBezTo>
                    <a:pt x="2008" y="1136"/>
                    <a:pt x="2028" y="1156"/>
                    <a:pt x="2054" y="1156"/>
                  </a:cubicBezTo>
                  <a:lnTo>
                    <a:pt x="2054" y="1156"/>
                  </a:lnTo>
                  <a:close/>
                  <a:moveTo>
                    <a:pt x="2054" y="1055"/>
                  </a:moveTo>
                  <a:lnTo>
                    <a:pt x="2054" y="1055"/>
                  </a:lnTo>
                  <a:cubicBezTo>
                    <a:pt x="2084" y="1055"/>
                    <a:pt x="2109" y="1078"/>
                    <a:pt x="2109" y="1109"/>
                  </a:cubicBezTo>
                  <a:cubicBezTo>
                    <a:pt x="2109" y="1141"/>
                    <a:pt x="2084" y="1164"/>
                    <a:pt x="2054" y="1164"/>
                  </a:cubicBezTo>
                  <a:cubicBezTo>
                    <a:pt x="2024" y="1164"/>
                    <a:pt x="1998" y="1141"/>
                    <a:pt x="1998" y="1109"/>
                  </a:cubicBezTo>
                  <a:cubicBezTo>
                    <a:pt x="1998" y="1078"/>
                    <a:pt x="2024" y="1055"/>
                    <a:pt x="2054" y="1055"/>
                  </a:cubicBezTo>
                  <a:lnTo>
                    <a:pt x="2054" y="1055"/>
                  </a:lnTo>
                  <a:close/>
                  <a:moveTo>
                    <a:pt x="1504" y="1355"/>
                  </a:moveTo>
                  <a:lnTo>
                    <a:pt x="1504" y="1355"/>
                  </a:lnTo>
                  <a:lnTo>
                    <a:pt x="1503" y="1355"/>
                  </a:lnTo>
                  <a:lnTo>
                    <a:pt x="1491" y="1387"/>
                  </a:lnTo>
                  <a:lnTo>
                    <a:pt x="1486" y="1387"/>
                  </a:lnTo>
                  <a:lnTo>
                    <a:pt x="1474" y="1355"/>
                  </a:lnTo>
                  <a:lnTo>
                    <a:pt x="1473" y="1355"/>
                  </a:lnTo>
                  <a:lnTo>
                    <a:pt x="1473" y="1387"/>
                  </a:lnTo>
                  <a:lnTo>
                    <a:pt x="1465" y="1387"/>
                  </a:lnTo>
                  <a:lnTo>
                    <a:pt x="1465" y="1346"/>
                  </a:lnTo>
                  <a:lnTo>
                    <a:pt x="1477" y="1346"/>
                  </a:lnTo>
                  <a:lnTo>
                    <a:pt x="1489" y="1375"/>
                  </a:lnTo>
                  <a:lnTo>
                    <a:pt x="1500" y="1346"/>
                  </a:lnTo>
                  <a:lnTo>
                    <a:pt x="1512" y="1346"/>
                  </a:lnTo>
                  <a:lnTo>
                    <a:pt x="1512" y="1387"/>
                  </a:lnTo>
                  <a:lnTo>
                    <a:pt x="1504" y="1387"/>
                  </a:lnTo>
                  <a:lnTo>
                    <a:pt x="1504" y="1355"/>
                  </a:lnTo>
                  <a:lnTo>
                    <a:pt x="1504" y="1355"/>
                  </a:lnTo>
                  <a:close/>
                  <a:moveTo>
                    <a:pt x="1436" y="1353"/>
                  </a:moveTo>
                  <a:lnTo>
                    <a:pt x="1436" y="1353"/>
                  </a:lnTo>
                  <a:lnTo>
                    <a:pt x="1424" y="1353"/>
                  </a:lnTo>
                  <a:lnTo>
                    <a:pt x="1424" y="1346"/>
                  </a:lnTo>
                  <a:lnTo>
                    <a:pt x="1457" y="1346"/>
                  </a:lnTo>
                  <a:lnTo>
                    <a:pt x="1457" y="1353"/>
                  </a:lnTo>
                  <a:lnTo>
                    <a:pt x="1445" y="1353"/>
                  </a:lnTo>
                  <a:lnTo>
                    <a:pt x="1445" y="1387"/>
                  </a:lnTo>
                  <a:lnTo>
                    <a:pt x="1436" y="1387"/>
                  </a:lnTo>
                  <a:lnTo>
                    <a:pt x="1436" y="1353"/>
                  </a:lnTo>
                  <a:lnTo>
                    <a:pt x="1436" y="1353"/>
                  </a:lnTo>
                  <a:close/>
                  <a:moveTo>
                    <a:pt x="1407" y="1413"/>
                  </a:moveTo>
                  <a:lnTo>
                    <a:pt x="1407" y="1413"/>
                  </a:lnTo>
                  <a:lnTo>
                    <a:pt x="1425" y="1413"/>
                  </a:lnTo>
                  <a:lnTo>
                    <a:pt x="1425" y="1434"/>
                  </a:lnTo>
                  <a:lnTo>
                    <a:pt x="1407" y="1434"/>
                  </a:lnTo>
                  <a:lnTo>
                    <a:pt x="1407" y="1413"/>
                  </a:lnTo>
                  <a:close/>
                  <a:moveTo>
                    <a:pt x="1366" y="1348"/>
                  </a:moveTo>
                  <a:lnTo>
                    <a:pt x="1366" y="1348"/>
                  </a:lnTo>
                  <a:lnTo>
                    <a:pt x="1381" y="1413"/>
                  </a:lnTo>
                  <a:lnTo>
                    <a:pt x="1381" y="1413"/>
                  </a:lnTo>
                  <a:lnTo>
                    <a:pt x="1395" y="1348"/>
                  </a:lnTo>
                  <a:lnTo>
                    <a:pt x="1413" y="1348"/>
                  </a:lnTo>
                  <a:lnTo>
                    <a:pt x="1389" y="1437"/>
                  </a:lnTo>
                  <a:cubicBezTo>
                    <a:pt x="1383" y="1461"/>
                    <a:pt x="1377" y="1464"/>
                    <a:pt x="1359" y="1463"/>
                  </a:cubicBezTo>
                  <a:cubicBezTo>
                    <a:pt x="1357" y="1463"/>
                    <a:pt x="1355" y="1463"/>
                    <a:pt x="1353" y="1463"/>
                  </a:cubicBezTo>
                  <a:lnTo>
                    <a:pt x="1353" y="1449"/>
                  </a:lnTo>
                  <a:cubicBezTo>
                    <a:pt x="1355" y="1449"/>
                    <a:pt x="1356" y="1450"/>
                    <a:pt x="1358" y="1450"/>
                  </a:cubicBezTo>
                  <a:cubicBezTo>
                    <a:pt x="1364" y="1450"/>
                    <a:pt x="1368" y="1449"/>
                    <a:pt x="1370" y="1443"/>
                  </a:cubicBezTo>
                  <a:lnTo>
                    <a:pt x="1372" y="1436"/>
                  </a:lnTo>
                  <a:lnTo>
                    <a:pt x="1348" y="1348"/>
                  </a:lnTo>
                  <a:lnTo>
                    <a:pt x="1366" y="1348"/>
                  </a:lnTo>
                  <a:lnTo>
                    <a:pt x="1366" y="1348"/>
                  </a:lnTo>
                  <a:close/>
                  <a:moveTo>
                    <a:pt x="1303" y="1348"/>
                  </a:moveTo>
                  <a:lnTo>
                    <a:pt x="1303" y="1348"/>
                  </a:lnTo>
                  <a:lnTo>
                    <a:pt x="1321" y="1348"/>
                  </a:lnTo>
                  <a:lnTo>
                    <a:pt x="1321" y="1362"/>
                  </a:lnTo>
                  <a:lnTo>
                    <a:pt x="1321" y="1362"/>
                  </a:lnTo>
                  <a:cubicBezTo>
                    <a:pt x="1325" y="1352"/>
                    <a:pt x="1331" y="1346"/>
                    <a:pt x="1341" y="1346"/>
                  </a:cubicBezTo>
                  <a:cubicBezTo>
                    <a:pt x="1343" y="1346"/>
                    <a:pt x="1344" y="1347"/>
                    <a:pt x="1345" y="1347"/>
                  </a:cubicBezTo>
                  <a:lnTo>
                    <a:pt x="1345" y="1364"/>
                  </a:lnTo>
                  <a:cubicBezTo>
                    <a:pt x="1344" y="1364"/>
                    <a:pt x="1341" y="1363"/>
                    <a:pt x="1338" y="1363"/>
                  </a:cubicBezTo>
                  <a:cubicBezTo>
                    <a:pt x="1330" y="1363"/>
                    <a:pt x="1321" y="1367"/>
                    <a:pt x="1321" y="1383"/>
                  </a:cubicBezTo>
                  <a:lnTo>
                    <a:pt x="1321" y="1434"/>
                  </a:lnTo>
                  <a:lnTo>
                    <a:pt x="1303" y="1434"/>
                  </a:lnTo>
                  <a:lnTo>
                    <a:pt x="1303" y="1348"/>
                  </a:lnTo>
                  <a:lnTo>
                    <a:pt x="1303" y="1348"/>
                  </a:lnTo>
                  <a:close/>
                  <a:moveTo>
                    <a:pt x="1276" y="1382"/>
                  </a:moveTo>
                  <a:lnTo>
                    <a:pt x="1276" y="1382"/>
                  </a:lnTo>
                  <a:lnTo>
                    <a:pt x="1276" y="1377"/>
                  </a:lnTo>
                  <a:cubicBezTo>
                    <a:pt x="1276" y="1366"/>
                    <a:pt x="1272" y="1358"/>
                    <a:pt x="1263" y="1358"/>
                  </a:cubicBezTo>
                  <a:cubicBezTo>
                    <a:pt x="1252" y="1358"/>
                    <a:pt x="1248" y="1369"/>
                    <a:pt x="1248" y="1380"/>
                  </a:cubicBezTo>
                  <a:lnTo>
                    <a:pt x="1248" y="1382"/>
                  </a:lnTo>
                  <a:lnTo>
                    <a:pt x="1276" y="1382"/>
                  </a:lnTo>
                  <a:lnTo>
                    <a:pt x="1276" y="1382"/>
                  </a:lnTo>
                  <a:close/>
                  <a:moveTo>
                    <a:pt x="1248" y="1394"/>
                  </a:moveTo>
                  <a:lnTo>
                    <a:pt x="1248" y="1394"/>
                  </a:lnTo>
                  <a:lnTo>
                    <a:pt x="1248" y="1398"/>
                  </a:lnTo>
                  <a:cubicBezTo>
                    <a:pt x="1248" y="1410"/>
                    <a:pt x="1250" y="1425"/>
                    <a:pt x="1263" y="1425"/>
                  </a:cubicBezTo>
                  <a:cubicBezTo>
                    <a:pt x="1275" y="1425"/>
                    <a:pt x="1276" y="1411"/>
                    <a:pt x="1276" y="1405"/>
                  </a:cubicBezTo>
                  <a:lnTo>
                    <a:pt x="1293" y="1405"/>
                  </a:lnTo>
                  <a:cubicBezTo>
                    <a:pt x="1293" y="1424"/>
                    <a:pt x="1281" y="1436"/>
                    <a:pt x="1262" y="1436"/>
                  </a:cubicBezTo>
                  <a:cubicBezTo>
                    <a:pt x="1248" y="1436"/>
                    <a:pt x="1231" y="1432"/>
                    <a:pt x="1231" y="1393"/>
                  </a:cubicBezTo>
                  <a:cubicBezTo>
                    <a:pt x="1231" y="1370"/>
                    <a:pt x="1236" y="1346"/>
                    <a:pt x="1263" y="1346"/>
                  </a:cubicBezTo>
                  <a:cubicBezTo>
                    <a:pt x="1287" y="1346"/>
                    <a:pt x="1293" y="1361"/>
                    <a:pt x="1293" y="1384"/>
                  </a:cubicBezTo>
                  <a:lnTo>
                    <a:pt x="1293" y="1394"/>
                  </a:lnTo>
                  <a:lnTo>
                    <a:pt x="1248" y="1394"/>
                  </a:lnTo>
                  <a:lnTo>
                    <a:pt x="1248" y="1394"/>
                  </a:lnTo>
                  <a:close/>
                  <a:moveTo>
                    <a:pt x="1163" y="1348"/>
                  </a:moveTo>
                  <a:lnTo>
                    <a:pt x="1163" y="1348"/>
                  </a:lnTo>
                  <a:lnTo>
                    <a:pt x="1182" y="1348"/>
                  </a:lnTo>
                  <a:lnTo>
                    <a:pt x="1197" y="1416"/>
                  </a:lnTo>
                  <a:lnTo>
                    <a:pt x="1197" y="1416"/>
                  </a:lnTo>
                  <a:lnTo>
                    <a:pt x="1210" y="1348"/>
                  </a:lnTo>
                  <a:lnTo>
                    <a:pt x="1229" y="1348"/>
                  </a:lnTo>
                  <a:lnTo>
                    <a:pt x="1206" y="1434"/>
                  </a:lnTo>
                  <a:lnTo>
                    <a:pt x="1186" y="1434"/>
                  </a:lnTo>
                  <a:lnTo>
                    <a:pt x="1163" y="1348"/>
                  </a:lnTo>
                  <a:lnTo>
                    <a:pt x="1163" y="1348"/>
                  </a:lnTo>
                  <a:close/>
                  <a:moveTo>
                    <a:pt x="1130" y="1424"/>
                  </a:moveTo>
                  <a:lnTo>
                    <a:pt x="1130" y="1424"/>
                  </a:lnTo>
                  <a:cubicBezTo>
                    <a:pt x="1143" y="1424"/>
                    <a:pt x="1145" y="1413"/>
                    <a:pt x="1145" y="1391"/>
                  </a:cubicBezTo>
                  <a:cubicBezTo>
                    <a:pt x="1145" y="1372"/>
                    <a:pt x="1143" y="1359"/>
                    <a:pt x="1130" y="1359"/>
                  </a:cubicBezTo>
                  <a:cubicBezTo>
                    <a:pt x="1118" y="1359"/>
                    <a:pt x="1116" y="1372"/>
                    <a:pt x="1116" y="1391"/>
                  </a:cubicBezTo>
                  <a:cubicBezTo>
                    <a:pt x="1116" y="1413"/>
                    <a:pt x="1118" y="1424"/>
                    <a:pt x="1130" y="1424"/>
                  </a:cubicBezTo>
                  <a:lnTo>
                    <a:pt x="1130" y="1424"/>
                  </a:lnTo>
                  <a:close/>
                  <a:moveTo>
                    <a:pt x="1130" y="1346"/>
                  </a:moveTo>
                  <a:lnTo>
                    <a:pt x="1130" y="1346"/>
                  </a:lnTo>
                  <a:cubicBezTo>
                    <a:pt x="1155" y="1346"/>
                    <a:pt x="1163" y="1365"/>
                    <a:pt x="1163" y="1391"/>
                  </a:cubicBezTo>
                  <a:cubicBezTo>
                    <a:pt x="1163" y="1418"/>
                    <a:pt x="1154" y="1436"/>
                    <a:pt x="1130" y="1436"/>
                  </a:cubicBezTo>
                  <a:cubicBezTo>
                    <a:pt x="1107" y="1436"/>
                    <a:pt x="1099" y="1418"/>
                    <a:pt x="1099" y="1391"/>
                  </a:cubicBezTo>
                  <a:cubicBezTo>
                    <a:pt x="1099" y="1365"/>
                    <a:pt x="1106" y="1346"/>
                    <a:pt x="1130" y="1346"/>
                  </a:cubicBezTo>
                  <a:lnTo>
                    <a:pt x="1130" y="1346"/>
                  </a:lnTo>
                  <a:close/>
                  <a:moveTo>
                    <a:pt x="1092" y="1403"/>
                  </a:moveTo>
                  <a:lnTo>
                    <a:pt x="1092" y="1403"/>
                  </a:lnTo>
                  <a:cubicBezTo>
                    <a:pt x="1090" y="1423"/>
                    <a:pt x="1083" y="1436"/>
                    <a:pt x="1062" y="1436"/>
                  </a:cubicBezTo>
                  <a:cubicBezTo>
                    <a:pt x="1037" y="1436"/>
                    <a:pt x="1030" y="1418"/>
                    <a:pt x="1030" y="1391"/>
                  </a:cubicBezTo>
                  <a:cubicBezTo>
                    <a:pt x="1030" y="1365"/>
                    <a:pt x="1037" y="1346"/>
                    <a:pt x="1062" y="1346"/>
                  </a:cubicBezTo>
                  <a:cubicBezTo>
                    <a:pt x="1088" y="1346"/>
                    <a:pt x="1092" y="1366"/>
                    <a:pt x="1092" y="1377"/>
                  </a:cubicBezTo>
                  <a:lnTo>
                    <a:pt x="1075" y="1377"/>
                  </a:lnTo>
                  <a:cubicBezTo>
                    <a:pt x="1075" y="1369"/>
                    <a:pt x="1072" y="1359"/>
                    <a:pt x="1062" y="1359"/>
                  </a:cubicBezTo>
                  <a:cubicBezTo>
                    <a:pt x="1050" y="1359"/>
                    <a:pt x="1048" y="1372"/>
                    <a:pt x="1048" y="1391"/>
                  </a:cubicBezTo>
                  <a:cubicBezTo>
                    <a:pt x="1048" y="1410"/>
                    <a:pt x="1050" y="1424"/>
                    <a:pt x="1062" y="1424"/>
                  </a:cubicBezTo>
                  <a:cubicBezTo>
                    <a:pt x="1072" y="1424"/>
                    <a:pt x="1075" y="1416"/>
                    <a:pt x="1075" y="1403"/>
                  </a:cubicBezTo>
                  <a:lnTo>
                    <a:pt x="1092" y="1403"/>
                  </a:lnTo>
                  <a:lnTo>
                    <a:pt x="1092" y="1403"/>
                  </a:lnTo>
                  <a:close/>
                  <a:moveTo>
                    <a:pt x="1007" y="1373"/>
                  </a:moveTo>
                  <a:lnTo>
                    <a:pt x="1007" y="1373"/>
                  </a:lnTo>
                  <a:lnTo>
                    <a:pt x="1007" y="1371"/>
                  </a:lnTo>
                  <a:cubicBezTo>
                    <a:pt x="1007" y="1364"/>
                    <a:pt x="1004" y="1358"/>
                    <a:pt x="995" y="1358"/>
                  </a:cubicBezTo>
                  <a:cubicBezTo>
                    <a:pt x="988" y="1358"/>
                    <a:pt x="983" y="1361"/>
                    <a:pt x="983" y="1369"/>
                  </a:cubicBezTo>
                  <a:cubicBezTo>
                    <a:pt x="983" y="1376"/>
                    <a:pt x="986" y="1379"/>
                    <a:pt x="995" y="1382"/>
                  </a:cubicBezTo>
                  <a:lnTo>
                    <a:pt x="1006" y="1386"/>
                  </a:lnTo>
                  <a:cubicBezTo>
                    <a:pt x="1019" y="1390"/>
                    <a:pt x="1025" y="1397"/>
                    <a:pt x="1025" y="1410"/>
                  </a:cubicBezTo>
                  <a:cubicBezTo>
                    <a:pt x="1025" y="1429"/>
                    <a:pt x="1011" y="1436"/>
                    <a:pt x="994" y="1436"/>
                  </a:cubicBezTo>
                  <a:cubicBezTo>
                    <a:pt x="972" y="1436"/>
                    <a:pt x="966" y="1426"/>
                    <a:pt x="966" y="1410"/>
                  </a:cubicBezTo>
                  <a:lnTo>
                    <a:pt x="966" y="1407"/>
                  </a:lnTo>
                  <a:lnTo>
                    <a:pt x="981" y="1407"/>
                  </a:lnTo>
                  <a:lnTo>
                    <a:pt x="981" y="1409"/>
                  </a:lnTo>
                  <a:cubicBezTo>
                    <a:pt x="981" y="1419"/>
                    <a:pt x="985" y="1425"/>
                    <a:pt x="995" y="1425"/>
                  </a:cubicBezTo>
                  <a:cubicBezTo>
                    <a:pt x="1004" y="1425"/>
                    <a:pt x="1009" y="1420"/>
                    <a:pt x="1009" y="1412"/>
                  </a:cubicBezTo>
                  <a:cubicBezTo>
                    <a:pt x="1009" y="1406"/>
                    <a:pt x="1005" y="1401"/>
                    <a:pt x="999" y="1399"/>
                  </a:cubicBezTo>
                  <a:lnTo>
                    <a:pt x="985" y="1394"/>
                  </a:lnTo>
                  <a:cubicBezTo>
                    <a:pt x="972" y="1390"/>
                    <a:pt x="967" y="1383"/>
                    <a:pt x="967" y="1370"/>
                  </a:cubicBezTo>
                  <a:cubicBezTo>
                    <a:pt x="967" y="1354"/>
                    <a:pt x="978" y="1346"/>
                    <a:pt x="996" y="1346"/>
                  </a:cubicBezTo>
                  <a:cubicBezTo>
                    <a:pt x="1018" y="1346"/>
                    <a:pt x="1023" y="1359"/>
                    <a:pt x="1023" y="1370"/>
                  </a:cubicBezTo>
                  <a:lnTo>
                    <a:pt x="1023" y="1373"/>
                  </a:lnTo>
                  <a:lnTo>
                    <a:pt x="1007" y="1373"/>
                  </a:lnTo>
                  <a:lnTo>
                    <a:pt x="1007" y="1373"/>
                  </a:lnTo>
                  <a:close/>
                  <a:moveTo>
                    <a:pt x="938" y="1348"/>
                  </a:moveTo>
                  <a:lnTo>
                    <a:pt x="938" y="1348"/>
                  </a:lnTo>
                  <a:lnTo>
                    <a:pt x="956" y="1348"/>
                  </a:lnTo>
                  <a:lnTo>
                    <a:pt x="956" y="1434"/>
                  </a:lnTo>
                  <a:lnTo>
                    <a:pt x="938" y="1434"/>
                  </a:lnTo>
                  <a:lnTo>
                    <a:pt x="938" y="1348"/>
                  </a:lnTo>
                  <a:close/>
                  <a:moveTo>
                    <a:pt x="938" y="1319"/>
                  </a:moveTo>
                  <a:lnTo>
                    <a:pt x="938" y="1319"/>
                  </a:lnTo>
                  <a:lnTo>
                    <a:pt x="956" y="1319"/>
                  </a:lnTo>
                  <a:lnTo>
                    <a:pt x="956" y="1336"/>
                  </a:lnTo>
                  <a:lnTo>
                    <a:pt x="938" y="1336"/>
                  </a:lnTo>
                  <a:lnTo>
                    <a:pt x="938" y="1319"/>
                  </a:lnTo>
                  <a:close/>
                  <a:moveTo>
                    <a:pt x="873" y="1420"/>
                  </a:moveTo>
                  <a:lnTo>
                    <a:pt x="873" y="1420"/>
                  </a:lnTo>
                  <a:lnTo>
                    <a:pt x="888" y="1420"/>
                  </a:lnTo>
                  <a:cubicBezTo>
                    <a:pt x="903" y="1420"/>
                    <a:pt x="909" y="1411"/>
                    <a:pt x="909" y="1377"/>
                  </a:cubicBezTo>
                  <a:cubicBezTo>
                    <a:pt x="909" y="1345"/>
                    <a:pt x="904" y="1334"/>
                    <a:pt x="888" y="1334"/>
                  </a:cubicBezTo>
                  <a:lnTo>
                    <a:pt x="873" y="1334"/>
                  </a:lnTo>
                  <a:lnTo>
                    <a:pt x="873" y="1420"/>
                  </a:lnTo>
                  <a:lnTo>
                    <a:pt x="873" y="1420"/>
                  </a:lnTo>
                  <a:close/>
                  <a:moveTo>
                    <a:pt x="855" y="1320"/>
                  </a:moveTo>
                  <a:lnTo>
                    <a:pt x="855" y="1320"/>
                  </a:lnTo>
                  <a:lnTo>
                    <a:pt x="887" y="1320"/>
                  </a:lnTo>
                  <a:cubicBezTo>
                    <a:pt x="923" y="1320"/>
                    <a:pt x="928" y="1344"/>
                    <a:pt x="928" y="1377"/>
                  </a:cubicBezTo>
                  <a:cubicBezTo>
                    <a:pt x="928" y="1411"/>
                    <a:pt x="923" y="1434"/>
                    <a:pt x="887" y="1434"/>
                  </a:cubicBezTo>
                  <a:lnTo>
                    <a:pt x="855" y="1434"/>
                  </a:lnTo>
                  <a:lnTo>
                    <a:pt x="855" y="1320"/>
                  </a:lnTo>
                  <a:lnTo>
                    <a:pt x="855" y="1320"/>
                  </a:lnTo>
                  <a:close/>
                  <a:moveTo>
                    <a:pt x="784" y="1320"/>
                  </a:moveTo>
                  <a:lnTo>
                    <a:pt x="784" y="1320"/>
                  </a:lnTo>
                  <a:lnTo>
                    <a:pt x="801" y="1320"/>
                  </a:lnTo>
                  <a:lnTo>
                    <a:pt x="801" y="1434"/>
                  </a:lnTo>
                  <a:lnTo>
                    <a:pt x="784" y="1434"/>
                  </a:lnTo>
                  <a:lnTo>
                    <a:pt x="784" y="1320"/>
                  </a:lnTo>
                  <a:close/>
                  <a:moveTo>
                    <a:pt x="751" y="1389"/>
                  </a:moveTo>
                  <a:lnTo>
                    <a:pt x="751" y="1389"/>
                  </a:lnTo>
                  <a:cubicBezTo>
                    <a:pt x="746" y="1392"/>
                    <a:pt x="737" y="1394"/>
                    <a:pt x="732" y="1397"/>
                  </a:cubicBezTo>
                  <a:cubicBezTo>
                    <a:pt x="727" y="1399"/>
                    <a:pt x="725" y="1404"/>
                    <a:pt x="725" y="1411"/>
                  </a:cubicBezTo>
                  <a:cubicBezTo>
                    <a:pt x="725" y="1418"/>
                    <a:pt x="728" y="1424"/>
                    <a:pt x="735" y="1424"/>
                  </a:cubicBezTo>
                  <a:cubicBezTo>
                    <a:pt x="746" y="1424"/>
                    <a:pt x="751" y="1416"/>
                    <a:pt x="751" y="1403"/>
                  </a:cubicBezTo>
                  <a:lnTo>
                    <a:pt x="751" y="1389"/>
                  </a:lnTo>
                  <a:lnTo>
                    <a:pt x="751" y="1389"/>
                  </a:lnTo>
                  <a:close/>
                  <a:moveTo>
                    <a:pt x="767" y="1416"/>
                  </a:moveTo>
                  <a:lnTo>
                    <a:pt x="767" y="1416"/>
                  </a:lnTo>
                  <a:cubicBezTo>
                    <a:pt x="767" y="1420"/>
                    <a:pt x="769" y="1422"/>
                    <a:pt x="771" y="1422"/>
                  </a:cubicBezTo>
                  <a:cubicBezTo>
                    <a:pt x="773" y="1422"/>
                    <a:pt x="774" y="1422"/>
                    <a:pt x="774" y="1422"/>
                  </a:cubicBezTo>
                  <a:lnTo>
                    <a:pt x="774" y="1433"/>
                  </a:lnTo>
                  <a:cubicBezTo>
                    <a:pt x="772" y="1434"/>
                    <a:pt x="769" y="1435"/>
                    <a:pt x="766" y="1435"/>
                  </a:cubicBezTo>
                  <a:cubicBezTo>
                    <a:pt x="758" y="1435"/>
                    <a:pt x="752" y="1432"/>
                    <a:pt x="751" y="1424"/>
                  </a:cubicBezTo>
                  <a:lnTo>
                    <a:pt x="751" y="1424"/>
                  </a:lnTo>
                  <a:cubicBezTo>
                    <a:pt x="746" y="1432"/>
                    <a:pt x="740" y="1436"/>
                    <a:pt x="730" y="1436"/>
                  </a:cubicBezTo>
                  <a:cubicBezTo>
                    <a:pt x="716" y="1436"/>
                    <a:pt x="707" y="1429"/>
                    <a:pt x="707" y="1412"/>
                  </a:cubicBezTo>
                  <a:cubicBezTo>
                    <a:pt x="707" y="1393"/>
                    <a:pt x="716" y="1389"/>
                    <a:pt x="727" y="1385"/>
                  </a:cubicBezTo>
                  <a:lnTo>
                    <a:pt x="741" y="1382"/>
                  </a:lnTo>
                  <a:cubicBezTo>
                    <a:pt x="747" y="1380"/>
                    <a:pt x="751" y="1378"/>
                    <a:pt x="751" y="1371"/>
                  </a:cubicBezTo>
                  <a:cubicBezTo>
                    <a:pt x="751" y="1363"/>
                    <a:pt x="748" y="1358"/>
                    <a:pt x="739" y="1358"/>
                  </a:cubicBezTo>
                  <a:cubicBezTo>
                    <a:pt x="727" y="1358"/>
                    <a:pt x="726" y="1366"/>
                    <a:pt x="726" y="1374"/>
                  </a:cubicBezTo>
                  <a:lnTo>
                    <a:pt x="710" y="1374"/>
                  </a:lnTo>
                  <a:cubicBezTo>
                    <a:pt x="710" y="1356"/>
                    <a:pt x="717" y="1346"/>
                    <a:pt x="740" y="1346"/>
                  </a:cubicBezTo>
                  <a:cubicBezTo>
                    <a:pt x="755" y="1346"/>
                    <a:pt x="767" y="1352"/>
                    <a:pt x="767" y="1367"/>
                  </a:cubicBezTo>
                  <a:lnTo>
                    <a:pt x="767" y="1416"/>
                  </a:lnTo>
                  <a:lnTo>
                    <a:pt x="767" y="1416"/>
                  </a:lnTo>
                  <a:close/>
                  <a:moveTo>
                    <a:pt x="703" y="1403"/>
                  </a:moveTo>
                  <a:lnTo>
                    <a:pt x="703" y="1403"/>
                  </a:lnTo>
                  <a:cubicBezTo>
                    <a:pt x="702" y="1423"/>
                    <a:pt x="695" y="1436"/>
                    <a:pt x="674" y="1436"/>
                  </a:cubicBezTo>
                  <a:cubicBezTo>
                    <a:pt x="649" y="1436"/>
                    <a:pt x="642" y="1418"/>
                    <a:pt x="642" y="1391"/>
                  </a:cubicBezTo>
                  <a:cubicBezTo>
                    <a:pt x="642" y="1365"/>
                    <a:pt x="649" y="1346"/>
                    <a:pt x="674" y="1346"/>
                  </a:cubicBezTo>
                  <a:cubicBezTo>
                    <a:pt x="699" y="1346"/>
                    <a:pt x="703" y="1366"/>
                    <a:pt x="703" y="1377"/>
                  </a:cubicBezTo>
                  <a:lnTo>
                    <a:pt x="686" y="1377"/>
                  </a:lnTo>
                  <a:cubicBezTo>
                    <a:pt x="686" y="1369"/>
                    <a:pt x="684" y="1359"/>
                    <a:pt x="674" y="1359"/>
                  </a:cubicBezTo>
                  <a:cubicBezTo>
                    <a:pt x="661" y="1359"/>
                    <a:pt x="659" y="1372"/>
                    <a:pt x="659" y="1391"/>
                  </a:cubicBezTo>
                  <a:cubicBezTo>
                    <a:pt x="659" y="1410"/>
                    <a:pt x="661" y="1424"/>
                    <a:pt x="674" y="1424"/>
                  </a:cubicBezTo>
                  <a:cubicBezTo>
                    <a:pt x="683" y="1424"/>
                    <a:pt x="687" y="1416"/>
                    <a:pt x="687" y="1403"/>
                  </a:cubicBezTo>
                  <a:lnTo>
                    <a:pt x="703" y="1403"/>
                  </a:lnTo>
                  <a:lnTo>
                    <a:pt x="703" y="1403"/>
                  </a:lnTo>
                  <a:close/>
                  <a:moveTo>
                    <a:pt x="613" y="1348"/>
                  </a:moveTo>
                  <a:lnTo>
                    <a:pt x="613" y="1348"/>
                  </a:lnTo>
                  <a:lnTo>
                    <a:pt x="630" y="1348"/>
                  </a:lnTo>
                  <a:lnTo>
                    <a:pt x="630" y="1434"/>
                  </a:lnTo>
                  <a:lnTo>
                    <a:pt x="613" y="1434"/>
                  </a:lnTo>
                  <a:lnTo>
                    <a:pt x="613" y="1348"/>
                  </a:lnTo>
                  <a:close/>
                  <a:moveTo>
                    <a:pt x="613" y="1319"/>
                  </a:moveTo>
                  <a:lnTo>
                    <a:pt x="613" y="1319"/>
                  </a:lnTo>
                  <a:lnTo>
                    <a:pt x="630" y="1319"/>
                  </a:lnTo>
                  <a:lnTo>
                    <a:pt x="630" y="1336"/>
                  </a:lnTo>
                  <a:lnTo>
                    <a:pt x="613" y="1336"/>
                  </a:lnTo>
                  <a:lnTo>
                    <a:pt x="613" y="1319"/>
                  </a:lnTo>
                  <a:close/>
                  <a:moveTo>
                    <a:pt x="561" y="1348"/>
                  </a:moveTo>
                  <a:lnTo>
                    <a:pt x="561" y="1348"/>
                  </a:lnTo>
                  <a:lnTo>
                    <a:pt x="573" y="1348"/>
                  </a:lnTo>
                  <a:lnTo>
                    <a:pt x="573" y="1324"/>
                  </a:lnTo>
                  <a:lnTo>
                    <a:pt x="590" y="1324"/>
                  </a:lnTo>
                  <a:lnTo>
                    <a:pt x="590" y="1348"/>
                  </a:lnTo>
                  <a:lnTo>
                    <a:pt x="604" y="1348"/>
                  </a:lnTo>
                  <a:lnTo>
                    <a:pt x="604" y="1361"/>
                  </a:lnTo>
                  <a:lnTo>
                    <a:pt x="590" y="1361"/>
                  </a:lnTo>
                  <a:lnTo>
                    <a:pt x="590" y="1412"/>
                  </a:lnTo>
                  <a:cubicBezTo>
                    <a:pt x="590" y="1419"/>
                    <a:pt x="592" y="1421"/>
                    <a:pt x="598" y="1421"/>
                  </a:cubicBezTo>
                  <a:cubicBezTo>
                    <a:pt x="601" y="1421"/>
                    <a:pt x="603" y="1421"/>
                    <a:pt x="604" y="1421"/>
                  </a:cubicBezTo>
                  <a:lnTo>
                    <a:pt x="604" y="1434"/>
                  </a:lnTo>
                  <a:cubicBezTo>
                    <a:pt x="601" y="1435"/>
                    <a:pt x="596" y="1435"/>
                    <a:pt x="591" y="1435"/>
                  </a:cubicBezTo>
                  <a:cubicBezTo>
                    <a:pt x="579" y="1435"/>
                    <a:pt x="573" y="1432"/>
                    <a:pt x="573" y="1414"/>
                  </a:cubicBezTo>
                  <a:lnTo>
                    <a:pt x="573" y="1361"/>
                  </a:lnTo>
                  <a:lnTo>
                    <a:pt x="561" y="1361"/>
                  </a:lnTo>
                  <a:lnTo>
                    <a:pt x="561" y="1348"/>
                  </a:lnTo>
                  <a:lnTo>
                    <a:pt x="561" y="1348"/>
                  </a:lnTo>
                  <a:close/>
                  <a:moveTo>
                    <a:pt x="541" y="1373"/>
                  </a:moveTo>
                  <a:lnTo>
                    <a:pt x="541" y="1373"/>
                  </a:lnTo>
                  <a:lnTo>
                    <a:pt x="541" y="1371"/>
                  </a:lnTo>
                  <a:cubicBezTo>
                    <a:pt x="541" y="1364"/>
                    <a:pt x="538" y="1358"/>
                    <a:pt x="529" y="1358"/>
                  </a:cubicBezTo>
                  <a:cubicBezTo>
                    <a:pt x="523" y="1358"/>
                    <a:pt x="517" y="1361"/>
                    <a:pt x="517" y="1369"/>
                  </a:cubicBezTo>
                  <a:cubicBezTo>
                    <a:pt x="517" y="1376"/>
                    <a:pt x="520" y="1379"/>
                    <a:pt x="529" y="1382"/>
                  </a:cubicBezTo>
                  <a:lnTo>
                    <a:pt x="540" y="1386"/>
                  </a:lnTo>
                  <a:cubicBezTo>
                    <a:pt x="553" y="1390"/>
                    <a:pt x="559" y="1397"/>
                    <a:pt x="559" y="1410"/>
                  </a:cubicBezTo>
                  <a:cubicBezTo>
                    <a:pt x="559" y="1429"/>
                    <a:pt x="546" y="1436"/>
                    <a:pt x="528" y="1436"/>
                  </a:cubicBezTo>
                  <a:cubicBezTo>
                    <a:pt x="507" y="1436"/>
                    <a:pt x="500" y="1426"/>
                    <a:pt x="500" y="1410"/>
                  </a:cubicBezTo>
                  <a:lnTo>
                    <a:pt x="500" y="1407"/>
                  </a:lnTo>
                  <a:lnTo>
                    <a:pt x="515" y="1407"/>
                  </a:lnTo>
                  <a:lnTo>
                    <a:pt x="515" y="1409"/>
                  </a:lnTo>
                  <a:cubicBezTo>
                    <a:pt x="515" y="1419"/>
                    <a:pt x="519" y="1425"/>
                    <a:pt x="529" y="1425"/>
                  </a:cubicBezTo>
                  <a:cubicBezTo>
                    <a:pt x="538" y="1425"/>
                    <a:pt x="543" y="1420"/>
                    <a:pt x="543" y="1412"/>
                  </a:cubicBezTo>
                  <a:cubicBezTo>
                    <a:pt x="543" y="1406"/>
                    <a:pt x="539" y="1401"/>
                    <a:pt x="533" y="1399"/>
                  </a:cubicBezTo>
                  <a:lnTo>
                    <a:pt x="519" y="1394"/>
                  </a:lnTo>
                  <a:cubicBezTo>
                    <a:pt x="506" y="1390"/>
                    <a:pt x="501" y="1383"/>
                    <a:pt x="501" y="1370"/>
                  </a:cubicBezTo>
                  <a:cubicBezTo>
                    <a:pt x="501" y="1354"/>
                    <a:pt x="513" y="1346"/>
                    <a:pt x="530" y="1346"/>
                  </a:cubicBezTo>
                  <a:cubicBezTo>
                    <a:pt x="552" y="1346"/>
                    <a:pt x="557" y="1359"/>
                    <a:pt x="557" y="1370"/>
                  </a:cubicBezTo>
                  <a:lnTo>
                    <a:pt x="557" y="1373"/>
                  </a:lnTo>
                  <a:lnTo>
                    <a:pt x="541" y="1373"/>
                  </a:lnTo>
                  <a:lnTo>
                    <a:pt x="541" y="1373"/>
                  </a:lnTo>
                  <a:close/>
                  <a:moveTo>
                    <a:pt x="471" y="1348"/>
                  </a:moveTo>
                  <a:lnTo>
                    <a:pt x="471" y="1348"/>
                  </a:lnTo>
                  <a:lnTo>
                    <a:pt x="488" y="1348"/>
                  </a:lnTo>
                  <a:lnTo>
                    <a:pt x="488" y="1434"/>
                  </a:lnTo>
                  <a:lnTo>
                    <a:pt x="471" y="1434"/>
                  </a:lnTo>
                  <a:lnTo>
                    <a:pt x="471" y="1348"/>
                  </a:lnTo>
                  <a:close/>
                  <a:moveTo>
                    <a:pt x="471" y="1319"/>
                  </a:moveTo>
                  <a:lnTo>
                    <a:pt x="471" y="1319"/>
                  </a:lnTo>
                  <a:lnTo>
                    <a:pt x="488" y="1319"/>
                  </a:lnTo>
                  <a:lnTo>
                    <a:pt x="488" y="1336"/>
                  </a:lnTo>
                  <a:lnTo>
                    <a:pt x="471" y="1336"/>
                  </a:lnTo>
                  <a:lnTo>
                    <a:pt x="471" y="1319"/>
                  </a:lnTo>
                  <a:close/>
                  <a:moveTo>
                    <a:pt x="420" y="1348"/>
                  </a:moveTo>
                  <a:lnTo>
                    <a:pt x="420" y="1348"/>
                  </a:lnTo>
                  <a:lnTo>
                    <a:pt x="432" y="1348"/>
                  </a:lnTo>
                  <a:lnTo>
                    <a:pt x="432" y="1324"/>
                  </a:lnTo>
                  <a:lnTo>
                    <a:pt x="449" y="1324"/>
                  </a:lnTo>
                  <a:lnTo>
                    <a:pt x="449" y="1348"/>
                  </a:lnTo>
                  <a:lnTo>
                    <a:pt x="463" y="1348"/>
                  </a:lnTo>
                  <a:lnTo>
                    <a:pt x="463" y="1361"/>
                  </a:lnTo>
                  <a:lnTo>
                    <a:pt x="449" y="1361"/>
                  </a:lnTo>
                  <a:lnTo>
                    <a:pt x="449" y="1412"/>
                  </a:lnTo>
                  <a:cubicBezTo>
                    <a:pt x="449" y="1419"/>
                    <a:pt x="451" y="1421"/>
                    <a:pt x="457" y="1421"/>
                  </a:cubicBezTo>
                  <a:cubicBezTo>
                    <a:pt x="459" y="1421"/>
                    <a:pt x="461" y="1421"/>
                    <a:pt x="463" y="1421"/>
                  </a:cubicBezTo>
                  <a:lnTo>
                    <a:pt x="463" y="1434"/>
                  </a:lnTo>
                  <a:cubicBezTo>
                    <a:pt x="459" y="1435"/>
                    <a:pt x="454" y="1435"/>
                    <a:pt x="449" y="1435"/>
                  </a:cubicBezTo>
                  <a:cubicBezTo>
                    <a:pt x="437" y="1435"/>
                    <a:pt x="432" y="1432"/>
                    <a:pt x="432" y="1414"/>
                  </a:cubicBezTo>
                  <a:lnTo>
                    <a:pt x="432" y="1361"/>
                  </a:lnTo>
                  <a:lnTo>
                    <a:pt x="420" y="1361"/>
                  </a:lnTo>
                  <a:lnTo>
                    <a:pt x="420" y="1348"/>
                  </a:lnTo>
                  <a:lnTo>
                    <a:pt x="420" y="1348"/>
                  </a:lnTo>
                  <a:close/>
                  <a:moveTo>
                    <a:pt x="395" y="1389"/>
                  </a:moveTo>
                  <a:lnTo>
                    <a:pt x="395" y="1389"/>
                  </a:lnTo>
                  <a:cubicBezTo>
                    <a:pt x="390" y="1392"/>
                    <a:pt x="381" y="1394"/>
                    <a:pt x="376" y="1397"/>
                  </a:cubicBezTo>
                  <a:cubicBezTo>
                    <a:pt x="371" y="1399"/>
                    <a:pt x="369" y="1404"/>
                    <a:pt x="369" y="1411"/>
                  </a:cubicBezTo>
                  <a:cubicBezTo>
                    <a:pt x="369" y="1418"/>
                    <a:pt x="372" y="1424"/>
                    <a:pt x="379" y="1424"/>
                  </a:cubicBezTo>
                  <a:cubicBezTo>
                    <a:pt x="390" y="1424"/>
                    <a:pt x="395" y="1416"/>
                    <a:pt x="395" y="1403"/>
                  </a:cubicBezTo>
                  <a:lnTo>
                    <a:pt x="395" y="1389"/>
                  </a:lnTo>
                  <a:lnTo>
                    <a:pt x="395" y="1389"/>
                  </a:lnTo>
                  <a:close/>
                  <a:moveTo>
                    <a:pt x="411" y="1416"/>
                  </a:moveTo>
                  <a:lnTo>
                    <a:pt x="411" y="1416"/>
                  </a:lnTo>
                  <a:cubicBezTo>
                    <a:pt x="411" y="1420"/>
                    <a:pt x="413" y="1422"/>
                    <a:pt x="416" y="1422"/>
                  </a:cubicBezTo>
                  <a:cubicBezTo>
                    <a:pt x="417" y="1422"/>
                    <a:pt x="418" y="1422"/>
                    <a:pt x="418" y="1422"/>
                  </a:cubicBezTo>
                  <a:lnTo>
                    <a:pt x="418" y="1433"/>
                  </a:lnTo>
                  <a:cubicBezTo>
                    <a:pt x="416" y="1434"/>
                    <a:pt x="413" y="1435"/>
                    <a:pt x="410" y="1435"/>
                  </a:cubicBezTo>
                  <a:cubicBezTo>
                    <a:pt x="402" y="1435"/>
                    <a:pt x="396" y="1432"/>
                    <a:pt x="395" y="1424"/>
                  </a:cubicBezTo>
                  <a:lnTo>
                    <a:pt x="395" y="1424"/>
                  </a:lnTo>
                  <a:cubicBezTo>
                    <a:pt x="390" y="1432"/>
                    <a:pt x="384" y="1436"/>
                    <a:pt x="374" y="1436"/>
                  </a:cubicBezTo>
                  <a:cubicBezTo>
                    <a:pt x="360" y="1436"/>
                    <a:pt x="351" y="1429"/>
                    <a:pt x="351" y="1412"/>
                  </a:cubicBezTo>
                  <a:cubicBezTo>
                    <a:pt x="351" y="1393"/>
                    <a:pt x="360" y="1389"/>
                    <a:pt x="371" y="1385"/>
                  </a:cubicBezTo>
                  <a:lnTo>
                    <a:pt x="385" y="1382"/>
                  </a:lnTo>
                  <a:cubicBezTo>
                    <a:pt x="391" y="1380"/>
                    <a:pt x="395" y="1378"/>
                    <a:pt x="395" y="1371"/>
                  </a:cubicBezTo>
                  <a:cubicBezTo>
                    <a:pt x="395" y="1363"/>
                    <a:pt x="392" y="1358"/>
                    <a:pt x="383" y="1358"/>
                  </a:cubicBezTo>
                  <a:cubicBezTo>
                    <a:pt x="372" y="1358"/>
                    <a:pt x="370" y="1366"/>
                    <a:pt x="370" y="1374"/>
                  </a:cubicBezTo>
                  <a:lnTo>
                    <a:pt x="354" y="1374"/>
                  </a:lnTo>
                  <a:cubicBezTo>
                    <a:pt x="354" y="1356"/>
                    <a:pt x="361" y="1346"/>
                    <a:pt x="384" y="1346"/>
                  </a:cubicBezTo>
                  <a:cubicBezTo>
                    <a:pt x="399" y="1346"/>
                    <a:pt x="411" y="1352"/>
                    <a:pt x="411" y="1367"/>
                  </a:cubicBezTo>
                  <a:lnTo>
                    <a:pt x="411" y="1416"/>
                  </a:lnTo>
                  <a:lnTo>
                    <a:pt x="411" y="1416"/>
                  </a:lnTo>
                  <a:close/>
                  <a:moveTo>
                    <a:pt x="304" y="1348"/>
                  </a:moveTo>
                  <a:lnTo>
                    <a:pt x="304" y="1348"/>
                  </a:lnTo>
                  <a:lnTo>
                    <a:pt x="316" y="1348"/>
                  </a:lnTo>
                  <a:lnTo>
                    <a:pt x="316" y="1324"/>
                  </a:lnTo>
                  <a:lnTo>
                    <a:pt x="333" y="1324"/>
                  </a:lnTo>
                  <a:lnTo>
                    <a:pt x="333" y="1348"/>
                  </a:lnTo>
                  <a:lnTo>
                    <a:pt x="347" y="1348"/>
                  </a:lnTo>
                  <a:lnTo>
                    <a:pt x="347" y="1361"/>
                  </a:lnTo>
                  <a:lnTo>
                    <a:pt x="333" y="1361"/>
                  </a:lnTo>
                  <a:lnTo>
                    <a:pt x="333" y="1412"/>
                  </a:lnTo>
                  <a:cubicBezTo>
                    <a:pt x="333" y="1419"/>
                    <a:pt x="335" y="1421"/>
                    <a:pt x="341" y="1421"/>
                  </a:cubicBezTo>
                  <a:cubicBezTo>
                    <a:pt x="343" y="1421"/>
                    <a:pt x="345" y="1421"/>
                    <a:pt x="347" y="1421"/>
                  </a:cubicBezTo>
                  <a:lnTo>
                    <a:pt x="347" y="1434"/>
                  </a:lnTo>
                  <a:cubicBezTo>
                    <a:pt x="343" y="1435"/>
                    <a:pt x="339" y="1435"/>
                    <a:pt x="333" y="1435"/>
                  </a:cubicBezTo>
                  <a:cubicBezTo>
                    <a:pt x="321" y="1435"/>
                    <a:pt x="316" y="1432"/>
                    <a:pt x="316" y="1414"/>
                  </a:cubicBezTo>
                  <a:lnTo>
                    <a:pt x="316" y="1361"/>
                  </a:lnTo>
                  <a:lnTo>
                    <a:pt x="304" y="1361"/>
                  </a:lnTo>
                  <a:lnTo>
                    <a:pt x="304" y="1348"/>
                  </a:lnTo>
                  <a:lnTo>
                    <a:pt x="304" y="1348"/>
                  </a:lnTo>
                  <a:close/>
                  <a:moveTo>
                    <a:pt x="247" y="1399"/>
                  </a:moveTo>
                  <a:lnTo>
                    <a:pt x="247" y="1399"/>
                  </a:lnTo>
                  <a:lnTo>
                    <a:pt x="247" y="1402"/>
                  </a:lnTo>
                  <a:cubicBezTo>
                    <a:pt x="247" y="1416"/>
                    <a:pt x="253" y="1423"/>
                    <a:pt x="266" y="1423"/>
                  </a:cubicBezTo>
                  <a:cubicBezTo>
                    <a:pt x="277" y="1423"/>
                    <a:pt x="283" y="1415"/>
                    <a:pt x="283" y="1406"/>
                  </a:cubicBezTo>
                  <a:cubicBezTo>
                    <a:pt x="283" y="1394"/>
                    <a:pt x="277" y="1389"/>
                    <a:pt x="267" y="1386"/>
                  </a:cubicBezTo>
                  <a:lnTo>
                    <a:pt x="254" y="1382"/>
                  </a:lnTo>
                  <a:cubicBezTo>
                    <a:pt x="238" y="1375"/>
                    <a:pt x="231" y="1367"/>
                    <a:pt x="231" y="1350"/>
                  </a:cubicBezTo>
                  <a:cubicBezTo>
                    <a:pt x="231" y="1330"/>
                    <a:pt x="245" y="1318"/>
                    <a:pt x="266" y="1318"/>
                  </a:cubicBezTo>
                  <a:cubicBezTo>
                    <a:pt x="295" y="1318"/>
                    <a:pt x="298" y="1336"/>
                    <a:pt x="298" y="1348"/>
                  </a:cubicBezTo>
                  <a:lnTo>
                    <a:pt x="298" y="1351"/>
                  </a:lnTo>
                  <a:lnTo>
                    <a:pt x="280" y="1351"/>
                  </a:lnTo>
                  <a:lnTo>
                    <a:pt x="280" y="1348"/>
                  </a:lnTo>
                  <a:cubicBezTo>
                    <a:pt x="280" y="1338"/>
                    <a:pt x="275" y="1332"/>
                    <a:pt x="264" y="1332"/>
                  </a:cubicBezTo>
                  <a:cubicBezTo>
                    <a:pt x="256" y="1332"/>
                    <a:pt x="249" y="1336"/>
                    <a:pt x="249" y="1348"/>
                  </a:cubicBezTo>
                  <a:cubicBezTo>
                    <a:pt x="249" y="1358"/>
                    <a:pt x="254" y="1363"/>
                    <a:pt x="266" y="1368"/>
                  </a:cubicBezTo>
                  <a:lnTo>
                    <a:pt x="278" y="1372"/>
                  </a:lnTo>
                  <a:cubicBezTo>
                    <a:pt x="294" y="1378"/>
                    <a:pt x="301" y="1387"/>
                    <a:pt x="301" y="1402"/>
                  </a:cubicBezTo>
                  <a:cubicBezTo>
                    <a:pt x="301" y="1426"/>
                    <a:pt x="287" y="1436"/>
                    <a:pt x="264" y="1436"/>
                  </a:cubicBezTo>
                  <a:cubicBezTo>
                    <a:pt x="235" y="1436"/>
                    <a:pt x="229" y="1418"/>
                    <a:pt x="229" y="1402"/>
                  </a:cubicBezTo>
                  <a:lnTo>
                    <a:pt x="229" y="1399"/>
                  </a:lnTo>
                  <a:lnTo>
                    <a:pt x="247" y="1399"/>
                  </a:lnTo>
                  <a:lnTo>
                    <a:pt x="247" y="1399"/>
                  </a:lnTo>
                  <a:close/>
                  <a:moveTo>
                    <a:pt x="404" y="8"/>
                  </a:moveTo>
                  <a:lnTo>
                    <a:pt x="404" y="8"/>
                  </a:lnTo>
                  <a:cubicBezTo>
                    <a:pt x="363" y="16"/>
                    <a:pt x="336" y="56"/>
                    <a:pt x="344" y="97"/>
                  </a:cubicBezTo>
                  <a:cubicBezTo>
                    <a:pt x="353" y="138"/>
                    <a:pt x="393" y="165"/>
                    <a:pt x="434" y="157"/>
                  </a:cubicBezTo>
                  <a:cubicBezTo>
                    <a:pt x="475" y="148"/>
                    <a:pt x="502" y="108"/>
                    <a:pt x="494" y="67"/>
                  </a:cubicBezTo>
                  <a:cubicBezTo>
                    <a:pt x="485" y="26"/>
                    <a:pt x="445" y="0"/>
                    <a:pt x="404" y="8"/>
                  </a:cubicBezTo>
                  <a:lnTo>
                    <a:pt x="404" y="8"/>
                  </a:lnTo>
                  <a:close/>
                  <a:moveTo>
                    <a:pt x="947" y="1117"/>
                  </a:moveTo>
                  <a:lnTo>
                    <a:pt x="947" y="1117"/>
                  </a:lnTo>
                  <a:lnTo>
                    <a:pt x="947" y="1117"/>
                  </a:lnTo>
                  <a:lnTo>
                    <a:pt x="1045" y="632"/>
                  </a:lnTo>
                  <a:cubicBezTo>
                    <a:pt x="1045" y="631"/>
                    <a:pt x="1045" y="631"/>
                    <a:pt x="1045" y="630"/>
                  </a:cubicBezTo>
                  <a:cubicBezTo>
                    <a:pt x="1059" y="567"/>
                    <a:pt x="1121" y="516"/>
                    <a:pt x="1184" y="516"/>
                  </a:cubicBezTo>
                  <a:lnTo>
                    <a:pt x="1207" y="516"/>
                  </a:lnTo>
                  <a:cubicBezTo>
                    <a:pt x="1271" y="516"/>
                    <a:pt x="1313" y="568"/>
                    <a:pt x="1300" y="632"/>
                  </a:cubicBezTo>
                  <a:lnTo>
                    <a:pt x="1202" y="1117"/>
                  </a:lnTo>
                  <a:lnTo>
                    <a:pt x="1342" y="1117"/>
                  </a:lnTo>
                  <a:lnTo>
                    <a:pt x="1439" y="632"/>
                  </a:lnTo>
                  <a:cubicBezTo>
                    <a:pt x="1468" y="491"/>
                    <a:pt x="1376" y="376"/>
                    <a:pt x="1235" y="376"/>
                  </a:cubicBezTo>
                  <a:lnTo>
                    <a:pt x="1212" y="376"/>
                  </a:lnTo>
                  <a:cubicBezTo>
                    <a:pt x="1139" y="376"/>
                    <a:pt x="1067" y="407"/>
                    <a:pt x="1010" y="457"/>
                  </a:cubicBezTo>
                  <a:cubicBezTo>
                    <a:pt x="973" y="407"/>
                    <a:pt x="913" y="376"/>
                    <a:pt x="840" y="376"/>
                  </a:cubicBezTo>
                  <a:lnTo>
                    <a:pt x="818" y="376"/>
                  </a:lnTo>
                  <a:cubicBezTo>
                    <a:pt x="676" y="376"/>
                    <a:pt x="538" y="491"/>
                    <a:pt x="510" y="632"/>
                  </a:cubicBezTo>
                  <a:lnTo>
                    <a:pt x="412" y="1117"/>
                  </a:lnTo>
                  <a:lnTo>
                    <a:pt x="552" y="1117"/>
                  </a:lnTo>
                  <a:lnTo>
                    <a:pt x="650" y="632"/>
                  </a:lnTo>
                  <a:cubicBezTo>
                    <a:pt x="663" y="568"/>
                    <a:pt x="725" y="516"/>
                    <a:pt x="790" y="516"/>
                  </a:cubicBezTo>
                  <a:lnTo>
                    <a:pt x="812" y="516"/>
                  </a:lnTo>
                  <a:cubicBezTo>
                    <a:pt x="876" y="516"/>
                    <a:pt x="917" y="567"/>
                    <a:pt x="905" y="630"/>
                  </a:cubicBezTo>
                  <a:cubicBezTo>
                    <a:pt x="905" y="631"/>
                    <a:pt x="905" y="631"/>
                    <a:pt x="905" y="632"/>
                  </a:cubicBezTo>
                  <a:lnTo>
                    <a:pt x="807" y="1117"/>
                  </a:lnTo>
                  <a:lnTo>
                    <a:pt x="947" y="1117"/>
                  </a:lnTo>
                  <a:lnTo>
                    <a:pt x="947" y="1117"/>
                  </a:lnTo>
                  <a:close/>
                  <a:moveTo>
                    <a:pt x="281" y="388"/>
                  </a:moveTo>
                  <a:lnTo>
                    <a:pt x="281" y="388"/>
                  </a:lnTo>
                  <a:lnTo>
                    <a:pt x="153" y="1067"/>
                  </a:lnTo>
                  <a:cubicBezTo>
                    <a:pt x="138" y="1142"/>
                    <a:pt x="118" y="1155"/>
                    <a:pt x="78" y="1155"/>
                  </a:cubicBezTo>
                  <a:cubicBezTo>
                    <a:pt x="61" y="1155"/>
                    <a:pt x="47" y="1155"/>
                    <a:pt x="31" y="1153"/>
                  </a:cubicBezTo>
                  <a:lnTo>
                    <a:pt x="22" y="1151"/>
                  </a:lnTo>
                  <a:lnTo>
                    <a:pt x="0" y="1268"/>
                  </a:lnTo>
                  <a:lnTo>
                    <a:pt x="6" y="1269"/>
                  </a:lnTo>
                  <a:cubicBezTo>
                    <a:pt x="25" y="1273"/>
                    <a:pt x="45" y="1275"/>
                    <a:pt x="68" y="1275"/>
                  </a:cubicBezTo>
                  <a:cubicBezTo>
                    <a:pt x="184" y="1275"/>
                    <a:pt x="261" y="1208"/>
                    <a:pt x="284" y="1086"/>
                  </a:cubicBezTo>
                  <a:lnTo>
                    <a:pt x="417" y="388"/>
                  </a:lnTo>
                  <a:lnTo>
                    <a:pt x="281" y="388"/>
                  </a:lnTo>
                  <a:lnTo>
                    <a:pt x="281" y="388"/>
                  </a:lnTo>
                  <a:close/>
                  <a:moveTo>
                    <a:pt x="1758" y="1011"/>
                  </a:moveTo>
                  <a:lnTo>
                    <a:pt x="1758" y="1011"/>
                  </a:lnTo>
                  <a:cubicBezTo>
                    <a:pt x="1944" y="1011"/>
                    <a:pt x="2001" y="826"/>
                    <a:pt x="2017" y="746"/>
                  </a:cubicBezTo>
                  <a:cubicBezTo>
                    <a:pt x="2042" y="621"/>
                    <a:pt x="2001" y="494"/>
                    <a:pt x="1853" y="494"/>
                  </a:cubicBezTo>
                  <a:cubicBezTo>
                    <a:pt x="1698" y="494"/>
                    <a:pt x="1617" y="627"/>
                    <a:pt x="1592" y="752"/>
                  </a:cubicBezTo>
                  <a:cubicBezTo>
                    <a:pt x="1580" y="812"/>
                    <a:pt x="1557" y="1011"/>
                    <a:pt x="1758" y="1011"/>
                  </a:cubicBezTo>
                  <a:lnTo>
                    <a:pt x="1758" y="1011"/>
                  </a:lnTo>
                  <a:close/>
                  <a:moveTo>
                    <a:pt x="2157" y="754"/>
                  </a:moveTo>
                  <a:lnTo>
                    <a:pt x="2157" y="754"/>
                  </a:lnTo>
                  <a:cubicBezTo>
                    <a:pt x="2112" y="983"/>
                    <a:pt x="1951" y="1131"/>
                    <a:pt x="1747" y="1131"/>
                  </a:cubicBezTo>
                  <a:cubicBezTo>
                    <a:pt x="1673" y="1131"/>
                    <a:pt x="1583" y="1104"/>
                    <a:pt x="1541" y="1033"/>
                  </a:cubicBezTo>
                  <a:cubicBezTo>
                    <a:pt x="1536" y="1061"/>
                    <a:pt x="1510" y="1200"/>
                    <a:pt x="1497" y="1270"/>
                  </a:cubicBezTo>
                  <a:lnTo>
                    <a:pt x="1362" y="1270"/>
                  </a:lnTo>
                  <a:lnTo>
                    <a:pt x="1533" y="390"/>
                  </a:lnTo>
                  <a:lnTo>
                    <a:pt x="1668" y="390"/>
                  </a:lnTo>
                  <a:cubicBezTo>
                    <a:pt x="1668" y="390"/>
                    <a:pt x="1658" y="441"/>
                    <a:pt x="1652" y="469"/>
                  </a:cubicBezTo>
                  <a:cubicBezTo>
                    <a:pt x="1706" y="408"/>
                    <a:pt x="1792" y="374"/>
                    <a:pt x="1894" y="374"/>
                  </a:cubicBezTo>
                  <a:cubicBezTo>
                    <a:pt x="2099" y="374"/>
                    <a:pt x="2203" y="523"/>
                    <a:pt x="2157" y="75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78379046"/>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lue_Section Header">
    <p:bg>
      <p:bgPr>
        <a:gradFill>
          <a:gsLst>
            <a:gs pos="0">
              <a:srgbClr val="1D73BA">
                <a:lumMod val="55000"/>
                <a:lumOff val="45000"/>
              </a:srgbClr>
            </a:gs>
            <a:gs pos="100000">
              <a:srgbClr val="1D73BA"/>
            </a:gs>
          </a:gsLst>
          <a:path path="circle">
            <a:fillToRect l="50000" t="50000" r="50000" b="50000"/>
          </a:path>
        </a:gra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C49BDFD-C5A6-F247-86DA-C83D46AD9273}"/>
              </a:ext>
            </a:extLst>
          </p:cNvPr>
          <p:cNvPicPr>
            <a:picLocks noChangeAspect="1"/>
          </p:cNvPicPr>
          <p:nvPr userDrawn="1"/>
        </p:nvPicPr>
        <p:blipFill rotWithShape="1">
          <a:blip r:embed="rId2">
            <a:lum bright="70000" contrast="-70000"/>
            <a:alphaModFix amt="10000"/>
          </a:blip>
          <a:srcRect t="1" r="13180" b="4107"/>
          <a:stretch/>
        </p:blipFill>
        <p:spPr>
          <a:xfrm>
            <a:off x="5956663" y="1657883"/>
            <a:ext cx="3187337" cy="3557461"/>
          </a:xfrm>
          <a:prstGeom prst="rect">
            <a:avLst/>
          </a:prstGeom>
        </p:spPr>
      </p:pic>
      <p:sp>
        <p:nvSpPr>
          <p:cNvPr id="2" name="Title 1"/>
          <p:cNvSpPr>
            <a:spLocks noGrp="1"/>
          </p:cNvSpPr>
          <p:nvPr>
            <p:ph type="title" hasCustomPrompt="1"/>
          </p:nvPr>
        </p:nvSpPr>
        <p:spPr>
          <a:xfrm>
            <a:off x="0" y="1800894"/>
            <a:ext cx="9144000" cy="584775"/>
          </a:xfrm>
        </p:spPr>
        <p:txBody>
          <a:bodyPr anchor="b" anchorCtr="0">
            <a:spAutoFit/>
          </a:bodyPr>
          <a:lstStyle>
            <a:lvl1pPr algn="ctr">
              <a:defRPr sz="3200" baseline="0">
                <a:solidFill>
                  <a:schemeClr val="bg1"/>
                </a:solidFill>
                <a:latin typeface="+mj-lt"/>
              </a:defRPr>
            </a:lvl1pPr>
          </a:lstStyle>
          <a:p>
            <a:r>
              <a:rPr lang="en-US" dirty="0"/>
              <a:t>Click to Edit Title</a:t>
            </a:r>
          </a:p>
        </p:txBody>
      </p:sp>
      <p:sp>
        <p:nvSpPr>
          <p:cNvPr id="4" name="Text Placeholder 2"/>
          <p:cNvSpPr>
            <a:spLocks noGrp="1"/>
          </p:cNvSpPr>
          <p:nvPr>
            <p:ph type="body" sz="quarter" idx="10" hasCustomPrompt="1"/>
          </p:nvPr>
        </p:nvSpPr>
        <p:spPr>
          <a:xfrm>
            <a:off x="0" y="2383824"/>
            <a:ext cx="9144000" cy="353943"/>
          </a:xfrm>
        </p:spPr>
        <p:txBody>
          <a:bodyPr anchor="t">
            <a:spAutoFit/>
          </a:bodyPr>
          <a:lstStyle>
            <a:lvl1pPr marL="0" indent="-182880" algn="ctr">
              <a:lnSpc>
                <a:spcPct val="85000"/>
              </a:lnSpc>
              <a:buFont typeface="Arial" pitchFamily="34" charset="0"/>
              <a:buNone/>
              <a:defRPr sz="2000" b="0" i="0" cap="none" baseline="0">
                <a:solidFill>
                  <a:schemeClr val="bg1"/>
                </a:solidFill>
                <a:latin typeface="+mn-lt"/>
              </a:defRPr>
            </a:lvl1pPr>
          </a:lstStyle>
          <a:p>
            <a:pPr lvl="0"/>
            <a:r>
              <a:rPr lang="en-US" dirty="0"/>
              <a:t>Click to edit subtitle</a:t>
            </a:r>
          </a:p>
        </p:txBody>
      </p:sp>
      <p:sp>
        <p:nvSpPr>
          <p:cNvPr id="5" name="Slide Number Placeholder 3"/>
          <p:cNvSpPr>
            <a:spLocks noGrp="1"/>
          </p:cNvSpPr>
          <p:nvPr>
            <p:ph type="sldNum" sz="quarter" idx="12"/>
          </p:nvPr>
        </p:nvSpPr>
        <p:spPr/>
        <p:txBody>
          <a:bodyPr/>
          <a:lstStyle>
            <a:lvl1pPr>
              <a:defRPr>
                <a:solidFill>
                  <a:schemeClr val="bg1">
                    <a:lumMod val="85000"/>
                  </a:schemeClr>
                </a:solidFill>
              </a:defRPr>
            </a:lvl1pPr>
          </a:lstStyle>
          <a:p>
            <a:fld id="{4976208B-6111-490B-8CEC-FFB249DB2100}" type="slidenum">
              <a:rPr lang="en-US" smtClean="0"/>
              <a:pPr/>
              <a:t>‹#›</a:t>
            </a:fld>
            <a:endParaRPr lang="en-US" dirty="0"/>
          </a:p>
        </p:txBody>
      </p:sp>
      <p:grpSp>
        <p:nvGrpSpPr>
          <p:cNvPr id="15" name="Group 14">
            <a:extLst>
              <a:ext uri="{FF2B5EF4-FFF2-40B4-BE49-F238E27FC236}">
                <a16:creationId xmlns:a16="http://schemas.microsoft.com/office/drawing/2014/main" id="{EB0E0B5B-D8BF-0749-894E-3B7794EEADDD}"/>
              </a:ext>
            </a:extLst>
          </p:cNvPr>
          <p:cNvGrpSpPr>
            <a:grpSpLocks noChangeAspect="1"/>
          </p:cNvGrpSpPr>
          <p:nvPr userDrawn="1"/>
        </p:nvGrpSpPr>
        <p:grpSpPr>
          <a:xfrm>
            <a:off x="8008354" y="4313047"/>
            <a:ext cx="842999" cy="563581"/>
            <a:chOff x="6029325" y="3268663"/>
            <a:chExt cx="1690688" cy="1130299"/>
          </a:xfrm>
          <a:solidFill>
            <a:srgbClr val="FFFFFF"/>
          </a:solidFill>
        </p:grpSpPr>
        <p:sp>
          <p:nvSpPr>
            <p:cNvPr id="16" name="Freeform 19">
              <a:extLst>
                <a:ext uri="{FF2B5EF4-FFF2-40B4-BE49-F238E27FC236}">
                  <a16:creationId xmlns:a16="http://schemas.microsoft.com/office/drawing/2014/main" id="{C6B8C37C-AB1F-8E46-B5AC-0ABF8AB0DDA1}"/>
                </a:ext>
              </a:extLst>
            </p:cNvPr>
            <p:cNvSpPr>
              <a:spLocks noEditPoints="1"/>
            </p:cNvSpPr>
            <p:nvPr/>
          </p:nvSpPr>
          <p:spPr bwMode="auto">
            <a:xfrm>
              <a:off x="6202363" y="3302000"/>
              <a:ext cx="1468438" cy="1074737"/>
            </a:xfrm>
            <a:custGeom>
              <a:avLst/>
              <a:gdLst>
                <a:gd name="T0" fmla="*/ 1912 w 1912"/>
                <a:gd name="T1" fmla="*/ 1391 h 1393"/>
                <a:gd name="T2" fmla="*/ 1894 w 1912"/>
                <a:gd name="T3" fmla="*/ 1391 h 1393"/>
                <a:gd name="T4" fmla="*/ 1814 w 1912"/>
                <a:gd name="T5" fmla="*/ 1359 h 1393"/>
                <a:gd name="T6" fmla="*/ 1863 w 1912"/>
                <a:gd name="T7" fmla="*/ 1329 h 1393"/>
                <a:gd name="T8" fmla="*/ 1849 w 1912"/>
                <a:gd name="T9" fmla="*/ 1289 h 1393"/>
                <a:gd name="T10" fmla="*/ 1883 w 1912"/>
                <a:gd name="T11" fmla="*/ 1308 h 1393"/>
                <a:gd name="T12" fmla="*/ 1815 w 1912"/>
                <a:gd name="T13" fmla="*/ 1307 h 1393"/>
                <a:gd name="T14" fmla="*/ 1868 w 1912"/>
                <a:gd name="T15" fmla="*/ 1363 h 1393"/>
                <a:gd name="T16" fmla="*/ 1832 w 1912"/>
                <a:gd name="T17" fmla="*/ 1356 h 1393"/>
                <a:gd name="T18" fmla="*/ 1757 w 1912"/>
                <a:gd name="T19" fmla="*/ 1349 h 1393"/>
                <a:gd name="T20" fmla="*/ 1771 w 1912"/>
                <a:gd name="T21" fmla="*/ 1293 h 1393"/>
                <a:gd name="T22" fmla="*/ 1757 w 1912"/>
                <a:gd name="T23" fmla="*/ 1349 h 1393"/>
                <a:gd name="T24" fmla="*/ 1746 w 1912"/>
                <a:gd name="T25" fmla="*/ 1391 h 1393"/>
                <a:gd name="T26" fmla="*/ 1794 w 1912"/>
                <a:gd name="T27" fmla="*/ 1391 h 1393"/>
                <a:gd name="T28" fmla="*/ 1760 w 1912"/>
                <a:gd name="T29" fmla="*/ 1277 h 1393"/>
                <a:gd name="T30" fmla="*/ 1654 w 1912"/>
                <a:gd name="T31" fmla="*/ 1356 h 1393"/>
                <a:gd name="T32" fmla="*/ 1688 w 1912"/>
                <a:gd name="T33" fmla="*/ 1393 h 1393"/>
                <a:gd name="T34" fmla="*/ 1691 w 1912"/>
                <a:gd name="T35" fmla="*/ 1325 h 1393"/>
                <a:gd name="T36" fmla="*/ 1705 w 1912"/>
                <a:gd name="T37" fmla="*/ 1305 h 1393"/>
                <a:gd name="T38" fmla="*/ 1723 w 1912"/>
                <a:gd name="T39" fmla="*/ 1305 h 1393"/>
                <a:gd name="T40" fmla="*/ 1679 w 1912"/>
                <a:gd name="T41" fmla="*/ 1339 h 1393"/>
                <a:gd name="T42" fmla="*/ 1691 w 1912"/>
                <a:gd name="T43" fmla="*/ 1380 h 1393"/>
                <a:gd name="T44" fmla="*/ 1654 w 1912"/>
                <a:gd name="T45" fmla="*/ 1356 h 1393"/>
                <a:gd name="T46" fmla="*/ 1511 w 1912"/>
                <a:gd name="T47" fmla="*/ 1391 h 1393"/>
                <a:gd name="T48" fmla="*/ 1541 w 1912"/>
                <a:gd name="T49" fmla="*/ 1317 h 1393"/>
                <a:gd name="T50" fmla="*/ 1569 w 1912"/>
                <a:gd name="T51" fmla="*/ 1391 h 1393"/>
                <a:gd name="T52" fmla="*/ 1593 w 1912"/>
                <a:gd name="T53" fmla="*/ 1332 h 1393"/>
                <a:gd name="T54" fmla="*/ 1610 w 1912"/>
                <a:gd name="T55" fmla="*/ 1326 h 1393"/>
                <a:gd name="T56" fmla="*/ 1548 w 1912"/>
                <a:gd name="T57" fmla="*/ 1303 h 1393"/>
                <a:gd name="T58" fmla="*/ 1527 w 1912"/>
                <a:gd name="T59" fmla="*/ 1305 h 1393"/>
                <a:gd name="T60" fmla="*/ 1511 w 1912"/>
                <a:gd name="T61" fmla="*/ 1391 h 1393"/>
                <a:gd name="T62" fmla="*/ 1470 w 1912"/>
                <a:gd name="T63" fmla="*/ 1316 h 1393"/>
                <a:gd name="T64" fmla="*/ 1456 w 1912"/>
                <a:gd name="T65" fmla="*/ 1348 h 1393"/>
                <a:gd name="T66" fmla="*/ 1439 w 1912"/>
                <a:gd name="T67" fmla="*/ 1348 h 1393"/>
                <a:gd name="T68" fmla="*/ 1470 w 1912"/>
                <a:gd name="T69" fmla="*/ 1303 h 1393"/>
                <a:gd name="T70" fmla="*/ 1394 w 1912"/>
                <a:gd name="T71" fmla="*/ 1391 h 1393"/>
                <a:gd name="T72" fmla="*/ 1412 w 1912"/>
                <a:gd name="T73" fmla="*/ 1340 h 1393"/>
                <a:gd name="T74" fmla="*/ 1436 w 1912"/>
                <a:gd name="T75" fmla="*/ 1304 h 1393"/>
                <a:gd name="T76" fmla="*/ 1412 w 1912"/>
                <a:gd name="T77" fmla="*/ 1319 h 1393"/>
                <a:gd name="T78" fmla="*/ 1394 w 1912"/>
                <a:gd name="T79" fmla="*/ 1391 h 1393"/>
                <a:gd name="T80" fmla="*/ 1326 w 1912"/>
                <a:gd name="T81" fmla="*/ 1391 h 1393"/>
                <a:gd name="T82" fmla="*/ 1384 w 1912"/>
                <a:gd name="T83" fmla="*/ 1340 h 1393"/>
                <a:gd name="T84" fmla="*/ 1344 w 1912"/>
                <a:gd name="T85" fmla="*/ 1293 h 1393"/>
                <a:gd name="T86" fmla="*/ 1326 w 1912"/>
                <a:gd name="T87" fmla="*/ 1277 h 1393"/>
                <a:gd name="T88" fmla="*/ 630 w 1912"/>
                <a:gd name="T89" fmla="*/ 244 h 1393"/>
                <a:gd name="T90" fmla="*/ 626 w 1912"/>
                <a:gd name="T91" fmla="*/ 246 h 1393"/>
                <a:gd name="T92" fmla="*/ 360 w 1912"/>
                <a:gd name="T93" fmla="*/ 323 h 1393"/>
                <a:gd name="T94" fmla="*/ 246 w 1912"/>
                <a:gd name="T95" fmla="*/ 600 h 1393"/>
                <a:gd name="T96" fmla="*/ 236 w 1912"/>
                <a:gd name="T97" fmla="*/ 597 h 1393"/>
                <a:gd name="T98" fmla="*/ 4 w 1912"/>
                <a:gd name="T99" fmla="*/ 211 h 1393"/>
                <a:gd name="T100" fmla="*/ 1 w 1912"/>
                <a:gd name="T101" fmla="*/ 203 h 1393"/>
                <a:gd name="T102" fmla="*/ 8 w 1912"/>
                <a:gd name="T103" fmla="*/ 201 h 1393"/>
                <a:gd name="T104" fmla="*/ 392 w 1912"/>
                <a:gd name="T105" fmla="*/ 5 h 1393"/>
                <a:gd name="T106" fmla="*/ 395 w 1912"/>
                <a:gd name="T107" fmla="*/ 2 h 1393"/>
                <a:gd name="T108" fmla="*/ 405 w 1912"/>
                <a:gd name="T109" fmla="*/ 7 h 1393"/>
                <a:gd name="T110" fmla="*/ 628 w 1912"/>
                <a:gd name="T111" fmla="*/ 232 h 1393"/>
                <a:gd name="T112" fmla="*/ 630 w 1912"/>
                <a:gd name="T113" fmla="*/ 244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12" h="1393">
                  <a:moveTo>
                    <a:pt x="1894" y="1391"/>
                  </a:moveTo>
                  <a:lnTo>
                    <a:pt x="1894" y="1391"/>
                  </a:lnTo>
                  <a:lnTo>
                    <a:pt x="1912" y="1391"/>
                  </a:lnTo>
                  <a:lnTo>
                    <a:pt x="1912" y="1370"/>
                  </a:lnTo>
                  <a:lnTo>
                    <a:pt x="1894" y="1370"/>
                  </a:lnTo>
                  <a:lnTo>
                    <a:pt x="1894" y="1391"/>
                  </a:lnTo>
                  <a:close/>
                  <a:moveTo>
                    <a:pt x="1814" y="1356"/>
                  </a:moveTo>
                  <a:lnTo>
                    <a:pt x="1814" y="1356"/>
                  </a:lnTo>
                  <a:lnTo>
                    <a:pt x="1814" y="1359"/>
                  </a:lnTo>
                  <a:cubicBezTo>
                    <a:pt x="1814" y="1375"/>
                    <a:pt x="1820" y="1393"/>
                    <a:pt x="1848" y="1393"/>
                  </a:cubicBezTo>
                  <a:cubicBezTo>
                    <a:pt x="1871" y="1393"/>
                    <a:pt x="1886" y="1383"/>
                    <a:pt x="1886" y="1359"/>
                  </a:cubicBezTo>
                  <a:cubicBezTo>
                    <a:pt x="1886" y="1344"/>
                    <a:pt x="1879" y="1335"/>
                    <a:pt x="1863" y="1329"/>
                  </a:cubicBezTo>
                  <a:lnTo>
                    <a:pt x="1850" y="1325"/>
                  </a:lnTo>
                  <a:cubicBezTo>
                    <a:pt x="1838" y="1320"/>
                    <a:pt x="1833" y="1315"/>
                    <a:pt x="1833" y="1305"/>
                  </a:cubicBezTo>
                  <a:cubicBezTo>
                    <a:pt x="1833" y="1293"/>
                    <a:pt x="1841" y="1289"/>
                    <a:pt x="1849" y="1289"/>
                  </a:cubicBezTo>
                  <a:cubicBezTo>
                    <a:pt x="1860" y="1289"/>
                    <a:pt x="1865" y="1295"/>
                    <a:pt x="1865" y="1305"/>
                  </a:cubicBezTo>
                  <a:lnTo>
                    <a:pt x="1865" y="1308"/>
                  </a:lnTo>
                  <a:lnTo>
                    <a:pt x="1883" y="1308"/>
                  </a:lnTo>
                  <a:lnTo>
                    <a:pt x="1883" y="1305"/>
                  </a:lnTo>
                  <a:cubicBezTo>
                    <a:pt x="1883" y="1293"/>
                    <a:pt x="1880" y="1275"/>
                    <a:pt x="1851" y="1275"/>
                  </a:cubicBezTo>
                  <a:cubicBezTo>
                    <a:pt x="1829" y="1275"/>
                    <a:pt x="1815" y="1287"/>
                    <a:pt x="1815" y="1307"/>
                  </a:cubicBezTo>
                  <a:cubicBezTo>
                    <a:pt x="1815" y="1324"/>
                    <a:pt x="1822" y="1332"/>
                    <a:pt x="1839" y="1339"/>
                  </a:cubicBezTo>
                  <a:lnTo>
                    <a:pt x="1851" y="1343"/>
                  </a:lnTo>
                  <a:cubicBezTo>
                    <a:pt x="1862" y="1346"/>
                    <a:pt x="1868" y="1351"/>
                    <a:pt x="1868" y="1363"/>
                  </a:cubicBezTo>
                  <a:cubicBezTo>
                    <a:pt x="1868" y="1372"/>
                    <a:pt x="1862" y="1380"/>
                    <a:pt x="1850" y="1380"/>
                  </a:cubicBezTo>
                  <a:cubicBezTo>
                    <a:pt x="1838" y="1380"/>
                    <a:pt x="1832" y="1373"/>
                    <a:pt x="1832" y="1359"/>
                  </a:cubicBezTo>
                  <a:lnTo>
                    <a:pt x="1832" y="1356"/>
                  </a:lnTo>
                  <a:lnTo>
                    <a:pt x="1814" y="1356"/>
                  </a:lnTo>
                  <a:lnTo>
                    <a:pt x="1814" y="1356"/>
                  </a:lnTo>
                  <a:close/>
                  <a:moveTo>
                    <a:pt x="1757" y="1349"/>
                  </a:moveTo>
                  <a:lnTo>
                    <a:pt x="1757" y="1349"/>
                  </a:lnTo>
                  <a:lnTo>
                    <a:pt x="1770" y="1293"/>
                  </a:lnTo>
                  <a:lnTo>
                    <a:pt x="1771" y="1293"/>
                  </a:lnTo>
                  <a:lnTo>
                    <a:pt x="1784" y="1349"/>
                  </a:lnTo>
                  <a:lnTo>
                    <a:pt x="1757" y="1349"/>
                  </a:lnTo>
                  <a:lnTo>
                    <a:pt x="1757" y="1349"/>
                  </a:lnTo>
                  <a:close/>
                  <a:moveTo>
                    <a:pt x="1727" y="1391"/>
                  </a:moveTo>
                  <a:lnTo>
                    <a:pt x="1727" y="1391"/>
                  </a:lnTo>
                  <a:lnTo>
                    <a:pt x="1746" y="1391"/>
                  </a:lnTo>
                  <a:lnTo>
                    <a:pt x="1754" y="1363"/>
                  </a:lnTo>
                  <a:lnTo>
                    <a:pt x="1787" y="1363"/>
                  </a:lnTo>
                  <a:lnTo>
                    <a:pt x="1794" y="1391"/>
                  </a:lnTo>
                  <a:lnTo>
                    <a:pt x="1813" y="1391"/>
                  </a:lnTo>
                  <a:lnTo>
                    <a:pt x="1783" y="1277"/>
                  </a:lnTo>
                  <a:lnTo>
                    <a:pt x="1760" y="1277"/>
                  </a:lnTo>
                  <a:lnTo>
                    <a:pt x="1727" y="1391"/>
                  </a:lnTo>
                  <a:lnTo>
                    <a:pt x="1727" y="1391"/>
                  </a:lnTo>
                  <a:close/>
                  <a:moveTo>
                    <a:pt x="1654" y="1356"/>
                  </a:moveTo>
                  <a:lnTo>
                    <a:pt x="1654" y="1356"/>
                  </a:lnTo>
                  <a:lnTo>
                    <a:pt x="1654" y="1359"/>
                  </a:lnTo>
                  <a:cubicBezTo>
                    <a:pt x="1654" y="1375"/>
                    <a:pt x="1660" y="1393"/>
                    <a:pt x="1688" y="1393"/>
                  </a:cubicBezTo>
                  <a:cubicBezTo>
                    <a:pt x="1711" y="1393"/>
                    <a:pt x="1726" y="1383"/>
                    <a:pt x="1726" y="1359"/>
                  </a:cubicBezTo>
                  <a:cubicBezTo>
                    <a:pt x="1726" y="1344"/>
                    <a:pt x="1719" y="1335"/>
                    <a:pt x="1703" y="1329"/>
                  </a:cubicBezTo>
                  <a:lnTo>
                    <a:pt x="1691" y="1325"/>
                  </a:lnTo>
                  <a:cubicBezTo>
                    <a:pt x="1679" y="1320"/>
                    <a:pt x="1674" y="1315"/>
                    <a:pt x="1674" y="1305"/>
                  </a:cubicBezTo>
                  <a:cubicBezTo>
                    <a:pt x="1674" y="1293"/>
                    <a:pt x="1681" y="1289"/>
                    <a:pt x="1689" y="1289"/>
                  </a:cubicBezTo>
                  <a:cubicBezTo>
                    <a:pt x="1700" y="1289"/>
                    <a:pt x="1705" y="1295"/>
                    <a:pt x="1705" y="1305"/>
                  </a:cubicBezTo>
                  <a:lnTo>
                    <a:pt x="1705" y="1308"/>
                  </a:lnTo>
                  <a:lnTo>
                    <a:pt x="1723" y="1308"/>
                  </a:lnTo>
                  <a:lnTo>
                    <a:pt x="1723" y="1305"/>
                  </a:lnTo>
                  <a:cubicBezTo>
                    <a:pt x="1723" y="1293"/>
                    <a:pt x="1720" y="1275"/>
                    <a:pt x="1691" y="1275"/>
                  </a:cubicBezTo>
                  <a:cubicBezTo>
                    <a:pt x="1670" y="1275"/>
                    <a:pt x="1656" y="1287"/>
                    <a:pt x="1656" y="1307"/>
                  </a:cubicBezTo>
                  <a:cubicBezTo>
                    <a:pt x="1656" y="1324"/>
                    <a:pt x="1663" y="1332"/>
                    <a:pt x="1679" y="1339"/>
                  </a:cubicBezTo>
                  <a:lnTo>
                    <a:pt x="1692" y="1343"/>
                  </a:lnTo>
                  <a:cubicBezTo>
                    <a:pt x="1702" y="1346"/>
                    <a:pt x="1708" y="1351"/>
                    <a:pt x="1708" y="1363"/>
                  </a:cubicBezTo>
                  <a:cubicBezTo>
                    <a:pt x="1708" y="1372"/>
                    <a:pt x="1702" y="1380"/>
                    <a:pt x="1691" y="1380"/>
                  </a:cubicBezTo>
                  <a:cubicBezTo>
                    <a:pt x="1678" y="1380"/>
                    <a:pt x="1672" y="1373"/>
                    <a:pt x="1672" y="1359"/>
                  </a:cubicBezTo>
                  <a:lnTo>
                    <a:pt x="1672" y="1356"/>
                  </a:lnTo>
                  <a:lnTo>
                    <a:pt x="1654" y="1356"/>
                  </a:lnTo>
                  <a:lnTo>
                    <a:pt x="1654" y="1356"/>
                  </a:lnTo>
                  <a:close/>
                  <a:moveTo>
                    <a:pt x="1511" y="1391"/>
                  </a:moveTo>
                  <a:lnTo>
                    <a:pt x="1511" y="1391"/>
                  </a:lnTo>
                  <a:lnTo>
                    <a:pt x="1528" y="1391"/>
                  </a:lnTo>
                  <a:lnTo>
                    <a:pt x="1528" y="1334"/>
                  </a:lnTo>
                  <a:cubicBezTo>
                    <a:pt x="1528" y="1322"/>
                    <a:pt x="1535" y="1317"/>
                    <a:pt x="1541" y="1317"/>
                  </a:cubicBezTo>
                  <a:cubicBezTo>
                    <a:pt x="1549" y="1317"/>
                    <a:pt x="1552" y="1321"/>
                    <a:pt x="1552" y="1332"/>
                  </a:cubicBezTo>
                  <a:lnTo>
                    <a:pt x="1552" y="1391"/>
                  </a:lnTo>
                  <a:lnTo>
                    <a:pt x="1569" y="1391"/>
                  </a:lnTo>
                  <a:lnTo>
                    <a:pt x="1569" y="1334"/>
                  </a:lnTo>
                  <a:cubicBezTo>
                    <a:pt x="1569" y="1322"/>
                    <a:pt x="1576" y="1317"/>
                    <a:pt x="1583" y="1317"/>
                  </a:cubicBezTo>
                  <a:cubicBezTo>
                    <a:pt x="1590" y="1317"/>
                    <a:pt x="1593" y="1321"/>
                    <a:pt x="1593" y="1332"/>
                  </a:cubicBezTo>
                  <a:lnTo>
                    <a:pt x="1593" y="1391"/>
                  </a:lnTo>
                  <a:lnTo>
                    <a:pt x="1610" y="1391"/>
                  </a:lnTo>
                  <a:lnTo>
                    <a:pt x="1610" y="1326"/>
                  </a:lnTo>
                  <a:cubicBezTo>
                    <a:pt x="1610" y="1309"/>
                    <a:pt x="1602" y="1303"/>
                    <a:pt x="1590" y="1303"/>
                  </a:cubicBezTo>
                  <a:cubicBezTo>
                    <a:pt x="1579" y="1303"/>
                    <a:pt x="1573" y="1308"/>
                    <a:pt x="1568" y="1316"/>
                  </a:cubicBezTo>
                  <a:cubicBezTo>
                    <a:pt x="1565" y="1309"/>
                    <a:pt x="1560" y="1303"/>
                    <a:pt x="1548" y="1303"/>
                  </a:cubicBezTo>
                  <a:cubicBezTo>
                    <a:pt x="1540" y="1303"/>
                    <a:pt x="1532" y="1308"/>
                    <a:pt x="1527" y="1315"/>
                  </a:cubicBezTo>
                  <a:lnTo>
                    <a:pt x="1527" y="1315"/>
                  </a:lnTo>
                  <a:lnTo>
                    <a:pt x="1527" y="1305"/>
                  </a:lnTo>
                  <a:lnTo>
                    <a:pt x="1511" y="1305"/>
                  </a:lnTo>
                  <a:lnTo>
                    <a:pt x="1511" y="1391"/>
                  </a:lnTo>
                  <a:lnTo>
                    <a:pt x="1511" y="1391"/>
                  </a:lnTo>
                  <a:close/>
                  <a:moveTo>
                    <a:pt x="1456" y="1348"/>
                  </a:moveTo>
                  <a:lnTo>
                    <a:pt x="1456" y="1348"/>
                  </a:lnTo>
                  <a:cubicBezTo>
                    <a:pt x="1456" y="1329"/>
                    <a:pt x="1458" y="1316"/>
                    <a:pt x="1470" y="1316"/>
                  </a:cubicBezTo>
                  <a:cubicBezTo>
                    <a:pt x="1483" y="1316"/>
                    <a:pt x="1485" y="1329"/>
                    <a:pt x="1485" y="1348"/>
                  </a:cubicBezTo>
                  <a:cubicBezTo>
                    <a:pt x="1485" y="1370"/>
                    <a:pt x="1483" y="1381"/>
                    <a:pt x="1470" y="1381"/>
                  </a:cubicBezTo>
                  <a:cubicBezTo>
                    <a:pt x="1458" y="1381"/>
                    <a:pt x="1456" y="1370"/>
                    <a:pt x="1456" y="1348"/>
                  </a:cubicBezTo>
                  <a:lnTo>
                    <a:pt x="1456" y="1348"/>
                  </a:lnTo>
                  <a:close/>
                  <a:moveTo>
                    <a:pt x="1439" y="1348"/>
                  </a:moveTo>
                  <a:lnTo>
                    <a:pt x="1439" y="1348"/>
                  </a:lnTo>
                  <a:cubicBezTo>
                    <a:pt x="1439" y="1375"/>
                    <a:pt x="1447" y="1393"/>
                    <a:pt x="1470" y="1393"/>
                  </a:cubicBezTo>
                  <a:cubicBezTo>
                    <a:pt x="1494" y="1393"/>
                    <a:pt x="1502" y="1375"/>
                    <a:pt x="1502" y="1348"/>
                  </a:cubicBezTo>
                  <a:cubicBezTo>
                    <a:pt x="1502" y="1322"/>
                    <a:pt x="1495" y="1303"/>
                    <a:pt x="1470" y="1303"/>
                  </a:cubicBezTo>
                  <a:cubicBezTo>
                    <a:pt x="1446" y="1303"/>
                    <a:pt x="1439" y="1322"/>
                    <a:pt x="1439" y="1348"/>
                  </a:cubicBezTo>
                  <a:lnTo>
                    <a:pt x="1439" y="1348"/>
                  </a:lnTo>
                  <a:close/>
                  <a:moveTo>
                    <a:pt x="1394" y="1391"/>
                  </a:moveTo>
                  <a:lnTo>
                    <a:pt x="1394" y="1391"/>
                  </a:lnTo>
                  <a:lnTo>
                    <a:pt x="1412" y="1391"/>
                  </a:lnTo>
                  <a:lnTo>
                    <a:pt x="1412" y="1340"/>
                  </a:lnTo>
                  <a:cubicBezTo>
                    <a:pt x="1412" y="1324"/>
                    <a:pt x="1421" y="1320"/>
                    <a:pt x="1429" y="1320"/>
                  </a:cubicBezTo>
                  <a:cubicBezTo>
                    <a:pt x="1432" y="1320"/>
                    <a:pt x="1435" y="1321"/>
                    <a:pt x="1436" y="1321"/>
                  </a:cubicBezTo>
                  <a:lnTo>
                    <a:pt x="1436" y="1304"/>
                  </a:lnTo>
                  <a:cubicBezTo>
                    <a:pt x="1435" y="1304"/>
                    <a:pt x="1434" y="1303"/>
                    <a:pt x="1432" y="1303"/>
                  </a:cubicBezTo>
                  <a:cubicBezTo>
                    <a:pt x="1422" y="1303"/>
                    <a:pt x="1416" y="1309"/>
                    <a:pt x="1412" y="1319"/>
                  </a:cubicBezTo>
                  <a:lnTo>
                    <a:pt x="1412" y="1319"/>
                  </a:lnTo>
                  <a:lnTo>
                    <a:pt x="1412" y="1305"/>
                  </a:lnTo>
                  <a:lnTo>
                    <a:pt x="1394" y="1305"/>
                  </a:lnTo>
                  <a:lnTo>
                    <a:pt x="1394" y="1391"/>
                  </a:lnTo>
                  <a:lnTo>
                    <a:pt x="1394" y="1391"/>
                  </a:lnTo>
                  <a:close/>
                  <a:moveTo>
                    <a:pt x="1326" y="1391"/>
                  </a:moveTo>
                  <a:lnTo>
                    <a:pt x="1326" y="1391"/>
                  </a:lnTo>
                  <a:lnTo>
                    <a:pt x="1344" y="1391"/>
                  </a:lnTo>
                  <a:lnTo>
                    <a:pt x="1344" y="1340"/>
                  </a:lnTo>
                  <a:lnTo>
                    <a:pt x="1384" y="1340"/>
                  </a:lnTo>
                  <a:lnTo>
                    <a:pt x="1384" y="1324"/>
                  </a:lnTo>
                  <a:lnTo>
                    <a:pt x="1344" y="1324"/>
                  </a:lnTo>
                  <a:lnTo>
                    <a:pt x="1344" y="1293"/>
                  </a:lnTo>
                  <a:lnTo>
                    <a:pt x="1386" y="1293"/>
                  </a:lnTo>
                  <a:lnTo>
                    <a:pt x="1386" y="1277"/>
                  </a:lnTo>
                  <a:lnTo>
                    <a:pt x="1326" y="1277"/>
                  </a:lnTo>
                  <a:lnTo>
                    <a:pt x="1326" y="1391"/>
                  </a:lnTo>
                  <a:lnTo>
                    <a:pt x="1326" y="1391"/>
                  </a:lnTo>
                  <a:close/>
                  <a:moveTo>
                    <a:pt x="630" y="244"/>
                  </a:moveTo>
                  <a:lnTo>
                    <a:pt x="630" y="244"/>
                  </a:lnTo>
                  <a:cubicBezTo>
                    <a:pt x="629" y="245"/>
                    <a:pt x="628" y="246"/>
                    <a:pt x="627" y="246"/>
                  </a:cubicBezTo>
                  <a:cubicBezTo>
                    <a:pt x="627" y="246"/>
                    <a:pt x="626" y="246"/>
                    <a:pt x="626" y="246"/>
                  </a:cubicBezTo>
                  <a:lnTo>
                    <a:pt x="625" y="246"/>
                  </a:lnTo>
                  <a:cubicBezTo>
                    <a:pt x="585" y="240"/>
                    <a:pt x="546" y="239"/>
                    <a:pt x="508" y="245"/>
                  </a:cubicBezTo>
                  <a:cubicBezTo>
                    <a:pt x="456" y="254"/>
                    <a:pt x="407" y="277"/>
                    <a:pt x="360" y="323"/>
                  </a:cubicBezTo>
                  <a:cubicBezTo>
                    <a:pt x="277" y="403"/>
                    <a:pt x="256" y="486"/>
                    <a:pt x="248" y="595"/>
                  </a:cubicBezTo>
                  <a:lnTo>
                    <a:pt x="248" y="595"/>
                  </a:lnTo>
                  <a:cubicBezTo>
                    <a:pt x="248" y="597"/>
                    <a:pt x="247" y="599"/>
                    <a:pt x="246" y="600"/>
                  </a:cubicBezTo>
                  <a:cubicBezTo>
                    <a:pt x="245" y="601"/>
                    <a:pt x="244" y="601"/>
                    <a:pt x="243" y="601"/>
                  </a:cubicBezTo>
                  <a:cubicBezTo>
                    <a:pt x="241" y="602"/>
                    <a:pt x="238" y="601"/>
                    <a:pt x="237" y="599"/>
                  </a:cubicBezTo>
                  <a:lnTo>
                    <a:pt x="236" y="597"/>
                  </a:lnTo>
                  <a:lnTo>
                    <a:pt x="235" y="595"/>
                  </a:lnTo>
                  <a:cubicBezTo>
                    <a:pt x="195" y="482"/>
                    <a:pt x="216" y="358"/>
                    <a:pt x="266" y="277"/>
                  </a:cubicBezTo>
                  <a:cubicBezTo>
                    <a:pt x="188" y="292"/>
                    <a:pt x="84" y="273"/>
                    <a:pt x="4" y="211"/>
                  </a:cubicBezTo>
                  <a:lnTo>
                    <a:pt x="3" y="210"/>
                  </a:lnTo>
                  <a:lnTo>
                    <a:pt x="2" y="209"/>
                  </a:lnTo>
                  <a:cubicBezTo>
                    <a:pt x="1" y="207"/>
                    <a:pt x="0" y="205"/>
                    <a:pt x="1" y="203"/>
                  </a:cubicBezTo>
                  <a:cubicBezTo>
                    <a:pt x="2" y="203"/>
                    <a:pt x="3" y="202"/>
                    <a:pt x="3" y="201"/>
                  </a:cubicBezTo>
                  <a:cubicBezTo>
                    <a:pt x="5" y="201"/>
                    <a:pt x="6" y="201"/>
                    <a:pt x="8" y="201"/>
                  </a:cubicBezTo>
                  <a:lnTo>
                    <a:pt x="8" y="201"/>
                  </a:lnTo>
                  <a:cubicBezTo>
                    <a:pt x="99" y="225"/>
                    <a:pt x="172" y="232"/>
                    <a:pt x="259" y="190"/>
                  </a:cubicBezTo>
                  <a:cubicBezTo>
                    <a:pt x="309" y="166"/>
                    <a:pt x="341" y="134"/>
                    <a:pt x="362" y="97"/>
                  </a:cubicBezTo>
                  <a:cubicBezTo>
                    <a:pt x="377" y="69"/>
                    <a:pt x="386" y="38"/>
                    <a:pt x="392" y="5"/>
                  </a:cubicBezTo>
                  <a:lnTo>
                    <a:pt x="393" y="5"/>
                  </a:lnTo>
                  <a:cubicBezTo>
                    <a:pt x="393" y="4"/>
                    <a:pt x="393" y="4"/>
                    <a:pt x="393" y="4"/>
                  </a:cubicBezTo>
                  <a:cubicBezTo>
                    <a:pt x="393" y="3"/>
                    <a:pt x="394" y="2"/>
                    <a:pt x="395" y="2"/>
                  </a:cubicBezTo>
                  <a:cubicBezTo>
                    <a:pt x="398" y="0"/>
                    <a:pt x="402" y="1"/>
                    <a:pt x="404" y="4"/>
                  </a:cubicBezTo>
                  <a:lnTo>
                    <a:pt x="404" y="5"/>
                  </a:lnTo>
                  <a:lnTo>
                    <a:pt x="405" y="7"/>
                  </a:lnTo>
                  <a:cubicBezTo>
                    <a:pt x="424" y="61"/>
                    <a:pt x="407" y="147"/>
                    <a:pt x="385" y="189"/>
                  </a:cubicBezTo>
                  <a:cubicBezTo>
                    <a:pt x="392" y="188"/>
                    <a:pt x="399" y="187"/>
                    <a:pt x="407" y="185"/>
                  </a:cubicBezTo>
                  <a:cubicBezTo>
                    <a:pt x="463" y="176"/>
                    <a:pt x="572" y="189"/>
                    <a:pt x="628" y="232"/>
                  </a:cubicBezTo>
                  <a:lnTo>
                    <a:pt x="629" y="233"/>
                  </a:lnTo>
                  <a:lnTo>
                    <a:pt x="631" y="234"/>
                  </a:lnTo>
                  <a:cubicBezTo>
                    <a:pt x="633" y="237"/>
                    <a:pt x="633" y="242"/>
                    <a:pt x="630" y="24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20">
              <a:extLst>
                <a:ext uri="{FF2B5EF4-FFF2-40B4-BE49-F238E27FC236}">
                  <a16:creationId xmlns:a16="http://schemas.microsoft.com/office/drawing/2014/main" id="{7F438A6D-349F-A346-9CF2-2C08DD774BDF}"/>
                </a:ext>
              </a:extLst>
            </p:cNvPr>
            <p:cNvSpPr>
              <a:spLocks noEditPoints="1"/>
            </p:cNvSpPr>
            <p:nvPr/>
          </p:nvSpPr>
          <p:spPr bwMode="auto">
            <a:xfrm>
              <a:off x="6029325" y="3268663"/>
              <a:ext cx="1690688" cy="1130299"/>
            </a:xfrm>
            <a:custGeom>
              <a:avLst/>
              <a:gdLst>
                <a:gd name="T0" fmla="*/ 2042 w 2203"/>
                <a:gd name="T1" fmla="*/ 1106 h 1464"/>
                <a:gd name="T2" fmla="*/ 2053 w 2203"/>
                <a:gd name="T3" fmla="*/ 1114 h 1464"/>
                <a:gd name="T4" fmla="*/ 2099 w 2203"/>
                <a:gd name="T5" fmla="*/ 1109 h 1464"/>
                <a:gd name="T6" fmla="*/ 2054 w 2203"/>
                <a:gd name="T7" fmla="*/ 1164 h 1464"/>
                <a:gd name="T8" fmla="*/ 1486 w 2203"/>
                <a:gd name="T9" fmla="*/ 1387 h 1464"/>
                <a:gd name="T10" fmla="*/ 1500 w 2203"/>
                <a:gd name="T11" fmla="*/ 1346 h 1464"/>
                <a:gd name="T12" fmla="*/ 1424 w 2203"/>
                <a:gd name="T13" fmla="*/ 1353 h 1464"/>
                <a:gd name="T14" fmla="*/ 1436 w 2203"/>
                <a:gd name="T15" fmla="*/ 1353 h 1464"/>
                <a:gd name="T16" fmla="*/ 1366 w 2203"/>
                <a:gd name="T17" fmla="*/ 1348 h 1464"/>
                <a:gd name="T18" fmla="*/ 1353 w 2203"/>
                <a:gd name="T19" fmla="*/ 1449 h 1464"/>
                <a:gd name="T20" fmla="*/ 1303 w 2203"/>
                <a:gd name="T21" fmla="*/ 1348 h 1464"/>
                <a:gd name="T22" fmla="*/ 1321 w 2203"/>
                <a:gd name="T23" fmla="*/ 1383 h 1464"/>
                <a:gd name="T24" fmla="*/ 1263 w 2203"/>
                <a:gd name="T25" fmla="*/ 1358 h 1464"/>
                <a:gd name="T26" fmla="*/ 1263 w 2203"/>
                <a:gd name="T27" fmla="*/ 1425 h 1464"/>
                <a:gd name="T28" fmla="*/ 1248 w 2203"/>
                <a:gd name="T29" fmla="*/ 1394 h 1464"/>
                <a:gd name="T30" fmla="*/ 1229 w 2203"/>
                <a:gd name="T31" fmla="*/ 1348 h 1464"/>
                <a:gd name="T32" fmla="*/ 1130 w 2203"/>
                <a:gd name="T33" fmla="*/ 1359 h 1464"/>
                <a:gd name="T34" fmla="*/ 1099 w 2203"/>
                <a:gd name="T35" fmla="*/ 1391 h 1464"/>
                <a:gd name="T36" fmla="*/ 1092 w 2203"/>
                <a:gd name="T37" fmla="*/ 1377 h 1464"/>
                <a:gd name="T38" fmla="*/ 1007 w 2203"/>
                <a:gd name="T39" fmla="*/ 1373 h 1464"/>
                <a:gd name="T40" fmla="*/ 994 w 2203"/>
                <a:gd name="T41" fmla="*/ 1436 h 1464"/>
                <a:gd name="T42" fmla="*/ 985 w 2203"/>
                <a:gd name="T43" fmla="*/ 1394 h 1464"/>
                <a:gd name="T44" fmla="*/ 938 w 2203"/>
                <a:gd name="T45" fmla="*/ 1348 h 1464"/>
                <a:gd name="T46" fmla="*/ 956 w 2203"/>
                <a:gd name="T47" fmla="*/ 1336 h 1464"/>
                <a:gd name="T48" fmla="*/ 873 w 2203"/>
                <a:gd name="T49" fmla="*/ 1334 h 1464"/>
                <a:gd name="T50" fmla="*/ 855 w 2203"/>
                <a:gd name="T51" fmla="*/ 1434 h 1464"/>
                <a:gd name="T52" fmla="*/ 784 w 2203"/>
                <a:gd name="T53" fmla="*/ 1320 h 1464"/>
                <a:gd name="T54" fmla="*/ 751 w 2203"/>
                <a:gd name="T55" fmla="*/ 1389 h 1464"/>
                <a:gd name="T56" fmla="*/ 751 w 2203"/>
                <a:gd name="T57" fmla="*/ 1424 h 1464"/>
                <a:gd name="T58" fmla="*/ 710 w 2203"/>
                <a:gd name="T59" fmla="*/ 1374 h 1464"/>
                <a:gd name="T60" fmla="*/ 642 w 2203"/>
                <a:gd name="T61" fmla="*/ 1391 h 1464"/>
                <a:gd name="T62" fmla="*/ 703 w 2203"/>
                <a:gd name="T63" fmla="*/ 1403 h 1464"/>
                <a:gd name="T64" fmla="*/ 613 w 2203"/>
                <a:gd name="T65" fmla="*/ 1319 h 1464"/>
                <a:gd name="T66" fmla="*/ 573 w 2203"/>
                <a:gd name="T67" fmla="*/ 1348 h 1464"/>
                <a:gd name="T68" fmla="*/ 598 w 2203"/>
                <a:gd name="T69" fmla="*/ 1421 h 1464"/>
                <a:gd name="T70" fmla="*/ 561 w 2203"/>
                <a:gd name="T71" fmla="*/ 1348 h 1464"/>
                <a:gd name="T72" fmla="*/ 559 w 2203"/>
                <a:gd name="T73" fmla="*/ 1410 h 1464"/>
                <a:gd name="T74" fmla="*/ 533 w 2203"/>
                <a:gd name="T75" fmla="*/ 1399 h 1464"/>
                <a:gd name="T76" fmla="*/ 471 w 2203"/>
                <a:gd name="T77" fmla="*/ 1348 h 1464"/>
                <a:gd name="T78" fmla="*/ 488 w 2203"/>
                <a:gd name="T79" fmla="*/ 1319 h 1464"/>
                <a:gd name="T80" fmla="*/ 449 w 2203"/>
                <a:gd name="T81" fmla="*/ 1324 h 1464"/>
                <a:gd name="T82" fmla="*/ 463 w 2203"/>
                <a:gd name="T83" fmla="*/ 1434 h 1464"/>
                <a:gd name="T84" fmla="*/ 395 w 2203"/>
                <a:gd name="T85" fmla="*/ 1389 h 1464"/>
                <a:gd name="T86" fmla="*/ 411 w 2203"/>
                <a:gd name="T87" fmla="*/ 1416 h 1464"/>
                <a:gd name="T88" fmla="*/ 351 w 2203"/>
                <a:gd name="T89" fmla="*/ 1412 h 1464"/>
                <a:gd name="T90" fmla="*/ 411 w 2203"/>
                <a:gd name="T91" fmla="*/ 1367 h 1464"/>
                <a:gd name="T92" fmla="*/ 333 w 2203"/>
                <a:gd name="T93" fmla="*/ 1348 h 1464"/>
                <a:gd name="T94" fmla="*/ 333 w 2203"/>
                <a:gd name="T95" fmla="*/ 1435 h 1464"/>
                <a:gd name="T96" fmla="*/ 247 w 2203"/>
                <a:gd name="T97" fmla="*/ 1402 h 1464"/>
                <a:gd name="T98" fmla="*/ 298 w 2203"/>
                <a:gd name="T99" fmla="*/ 1351 h 1464"/>
                <a:gd name="T100" fmla="*/ 264 w 2203"/>
                <a:gd name="T101" fmla="*/ 1436 h 1464"/>
                <a:gd name="T102" fmla="*/ 434 w 2203"/>
                <a:gd name="T103" fmla="*/ 157 h 1464"/>
                <a:gd name="T104" fmla="*/ 1045 w 2203"/>
                <a:gd name="T105" fmla="*/ 630 h 1464"/>
                <a:gd name="T106" fmla="*/ 1212 w 2203"/>
                <a:gd name="T107" fmla="*/ 376 h 1464"/>
                <a:gd name="T108" fmla="*/ 790 w 2203"/>
                <a:gd name="T109" fmla="*/ 516 h 1464"/>
                <a:gd name="T110" fmla="*/ 281 w 2203"/>
                <a:gd name="T111" fmla="*/ 388 h 1464"/>
                <a:gd name="T112" fmla="*/ 284 w 2203"/>
                <a:gd name="T113" fmla="*/ 1086 h 1464"/>
                <a:gd name="T114" fmla="*/ 1592 w 2203"/>
                <a:gd name="T115" fmla="*/ 752 h 1464"/>
                <a:gd name="T116" fmla="*/ 1362 w 2203"/>
                <a:gd name="T117" fmla="*/ 1270 h 1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03" h="1464">
                  <a:moveTo>
                    <a:pt x="2042" y="1106"/>
                  </a:moveTo>
                  <a:lnTo>
                    <a:pt x="2042" y="1106"/>
                  </a:lnTo>
                  <a:lnTo>
                    <a:pt x="2053" y="1106"/>
                  </a:lnTo>
                  <a:cubicBezTo>
                    <a:pt x="2061" y="1106"/>
                    <a:pt x="2069" y="1105"/>
                    <a:pt x="2069" y="1095"/>
                  </a:cubicBezTo>
                  <a:cubicBezTo>
                    <a:pt x="2069" y="1087"/>
                    <a:pt x="2062" y="1086"/>
                    <a:pt x="2055" y="1086"/>
                  </a:cubicBezTo>
                  <a:lnTo>
                    <a:pt x="2042" y="1086"/>
                  </a:lnTo>
                  <a:lnTo>
                    <a:pt x="2042" y="1106"/>
                  </a:lnTo>
                  <a:lnTo>
                    <a:pt x="2042" y="1106"/>
                  </a:lnTo>
                  <a:close/>
                  <a:moveTo>
                    <a:pt x="2032" y="1077"/>
                  </a:moveTo>
                  <a:lnTo>
                    <a:pt x="2032" y="1077"/>
                  </a:lnTo>
                  <a:lnTo>
                    <a:pt x="2057" y="1077"/>
                  </a:lnTo>
                  <a:cubicBezTo>
                    <a:pt x="2072" y="1077"/>
                    <a:pt x="2079" y="1083"/>
                    <a:pt x="2079" y="1096"/>
                  </a:cubicBezTo>
                  <a:cubicBezTo>
                    <a:pt x="2079" y="1107"/>
                    <a:pt x="2072" y="1112"/>
                    <a:pt x="2063" y="1113"/>
                  </a:cubicBezTo>
                  <a:lnTo>
                    <a:pt x="2081" y="1142"/>
                  </a:lnTo>
                  <a:lnTo>
                    <a:pt x="2070" y="1142"/>
                  </a:lnTo>
                  <a:lnTo>
                    <a:pt x="2053" y="1114"/>
                  </a:lnTo>
                  <a:lnTo>
                    <a:pt x="2042" y="1114"/>
                  </a:lnTo>
                  <a:lnTo>
                    <a:pt x="2042" y="1142"/>
                  </a:lnTo>
                  <a:lnTo>
                    <a:pt x="2032" y="1142"/>
                  </a:lnTo>
                  <a:lnTo>
                    <a:pt x="2032" y="1077"/>
                  </a:lnTo>
                  <a:lnTo>
                    <a:pt x="2032" y="1077"/>
                  </a:lnTo>
                  <a:close/>
                  <a:moveTo>
                    <a:pt x="2054" y="1156"/>
                  </a:moveTo>
                  <a:lnTo>
                    <a:pt x="2054" y="1156"/>
                  </a:lnTo>
                  <a:cubicBezTo>
                    <a:pt x="2079" y="1156"/>
                    <a:pt x="2099" y="1136"/>
                    <a:pt x="2099" y="1109"/>
                  </a:cubicBezTo>
                  <a:cubicBezTo>
                    <a:pt x="2099" y="1083"/>
                    <a:pt x="2079" y="1063"/>
                    <a:pt x="2054" y="1063"/>
                  </a:cubicBezTo>
                  <a:cubicBezTo>
                    <a:pt x="2028" y="1063"/>
                    <a:pt x="2008" y="1083"/>
                    <a:pt x="2008" y="1109"/>
                  </a:cubicBezTo>
                  <a:cubicBezTo>
                    <a:pt x="2008" y="1136"/>
                    <a:pt x="2028" y="1156"/>
                    <a:pt x="2054" y="1156"/>
                  </a:cubicBezTo>
                  <a:lnTo>
                    <a:pt x="2054" y="1156"/>
                  </a:lnTo>
                  <a:close/>
                  <a:moveTo>
                    <a:pt x="2054" y="1055"/>
                  </a:moveTo>
                  <a:lnTo>
                    <a:pt x="2054" y="1055"/>
                  </a:lnTo>
                  <a:cubicBezTo>
                    <a:pt x="2084" y="1055"/>
                    <a:pt x="2109" y="1078"/>
                    <a:pt x="2109" y="1109"/>
                  </a:cubicBezTo>
                  <a:cubicBezTo>
                    <a:pt x="2109" y="1141"/>
                    <a:pt x="2084" y="1164"/>
                    <a:pt x="2054" y="1164"/>
                  </a:cubicBezTo>
                  <a:cubicBezTo>
                    <a:pt x="2024" y="1164"/>
                    <a:pt x="1998" y="1141"/>
                    <a:pt x="1998" y="1109"/>
                  </a:cubicBezTo>
                  <a:cubicBezTo>
                    <a:pt x="1998" y="1078"/>
                    <a:pt x="2024" y="1055"/>
                    <a:pt x="2054" y="1055"/>
                  </a:cubicBezTo>
                  <a:lnTo>
                    <a:pt x="2054" y="1055"/>
                  </a:lnTo>
                  <a:close/>
                  <a:moveTo>
                    <a:pt x="1504" y="1355"/>
                  </a:moveTo>
                  <a:lnTo>
                    <a:pt x="1504" y="1355"/>
                  </a:lnTo>
                  <a:lnTo>
                    <a:pt x="1503" y="1355"/>
                  </a:lnTo>
                  <a:lnTo>
                    <a:pt x="1491" y="1387"/>
                  </a:lnTo>
                  <a:lnTo>
                    <a:pt x="1486" y="1387"/>
                  </a:lnTo>
                  <a:lnTo>
                    <a:pt x="1474" y="1355"/>
                  </a:lnTo>
                  <a:lnTo>
                    <a:pt x="1473" y="1355"/>
                  </a:lnTo>
                  <a:lnTo>
                    <a:pt x="1473" y="1387"/>
                  </a:lnTo>
                  <a:lnTo>
                    <a:pt x="1465" y="1387"/>
                  </a:lnTo>
                  <a:lnTo>
                    <a:pt x="1465" y="1346"/>
                  </a:lnTo>
                  <a:lnTo>
                    <a:pt x="1477" y="1346"/>
                  </a:lnTo>
                  <a:lnTo>
                    <a:pt x="1489" y="1375"/>
                  </a:lnTo>
                  <a:lnTo>
                    <a:pt x="1500" y="1346"/>
                  </a:lnTo>
                  <a:lnTo>
                    <a:pt x="1512" y="1346"/>
                  </a:lnTo>
                  <a:lnTo>
                    <a:pt x="1512" y="1387"/>
                  </a:lnTo>
                  <a:lnTo>
                    <a:pt x="1504" y="1387"/>
                  </a:lnTo>
                  <a:lnTo>
                    <a:pt x="1504" y="1355"/>
                  </a:lnTo>
                  <a:lnTo>
                    <a:pt x="1504" y="1355"/>
                  </a:lnTo>
                  <a:close/>
                  <a:moveTo>
                    <a:pt x="1436" y="1353"/>
                  </a:moveTo>
                  <a:lnTo>
                    <a:pt x="1436" y="1353"/>
                  </a:lnTo>
                  <a:lnTo>
                    <a:pt x="1424" y="1353"/>
                  </a:lnTo>
                  <a:lnTo>
                    <a:pt x="1424" y="1346"/>
                  </a:lnTo>
                  <a:lnTo>
                    <a:pt x="1457" y="1346"/>
                  </a:lnTo>
                  <a:lnTo>
                    <a:pt x="1457" y="1353"/>
                  </a:lnTo>
                  <a:lnTo>
                    <a:pt x="1445" y="1353"/>
                  </a:lnTo>
                  <a:lnTo>
                    <a:pt x="1445" y="1387"/>
                  </a:lnTo>
                  <a:lnTo>
                    <a:pt x="1436" y="1387"/>
                  </a:lnTo>
                  <a:lnTo>
                    <a:pt x="1436" y="1353"/>
                  </a:lnTo>
                  <a:lnTo>
                    <a:pt x="1436" y="1353"/>
                  </a:lnTo>
                  <a:close/>
                  <a:moveTo>
                    <a:pt x="1407" y="1413"/>
                  </a:moveTo>
                  <a:lnTo>
                    <a:pt x="1407" y="1413"/>
                  </a:lnTo>
                  <a:lnTo>
                    <a:pt x="1425" y="1413"/>
                  </a:lnTo>
                  <a:lnTo>
                    <a:pt x="1425" y="1434"/>
                  </a:lnTo>
                  <a:lnTo>
                    <a:pt x="1407" y="1434"/>
                  </a:lnTo>
                  <a:lnTo>
                    <a:pt x="1407" y="1413"/>
                  </a:lnTo>
                  <a:close/>
                  <a:moveTo>
                    <a:pt x="1366" y="1348"/>
                  </a:moveTo>
                  <a:lnTo>
                    <a:pt x="1366" y="1348"/>
                  </a:lnTo>
                  <a:lnTo>
                    <a:pt x="1381" y="1413"/>
                  </a:lnTo>
                  <a:lnTo>
                    <a:pt x="1381" y="1413"/>
                  </a:lnTo>
                  <a:lnTo>
                    <a:pt x="1395" y="1348"/>
                  </a:lnTo>
                  <a:lnTo>
                    <a:pt x="1413" y="1348"/>
                  </a:lnTo>
                  <a:lnTo>
                    <a:pt x="1389" y="1437"/>
                  </a:lnTo>
                  <a:cubicBezTo>
                    <a:pt x="1383" y="1461"/>
                    <a:pt x="1377" y="1464"/>
                    <a:pt x="1359" y="1463"/>
                  </a:cubicBezTo>
                  <a:cubicBezTo>
                    <a:pt x="1357" y="1463"/>
                    <a:pt x="1355" y="1463"/>
                    <a:pt x="1353" y="1463"/>
                  </a:cubicBezTo>
                  <a:lnTo>
                    <a:pt x="1353" y="1449"/>
                  </a:lnTo>
                  <a:cubicBezTo>
                    <a:pt x="1355" y="1449"/>
                    <a:pt x="1356" y="1450"/>
                    <a:pt x="1358" y="1450"/>
                  </a:cubicBezTo>
                  <a:cubicBezTo>
                    <a:pt x="1364" y="1450"/>
                    <a:pt x="1368" y="1449"/>
                    <a:pt x="1370" y="1443"/>
                  </a:cubicBezTo>
                  <a:lnTo>
                    <a:pt x="1372" y="1436"/>
                  </a:lnTo>
                  <a:lnTo>
                    <a:pt x="1348" y="1348"/>
                  </a:lnTo>
                  <a:lnTo>
                    <a:pt x="1366" y="1348"/>
                  </a:lnTo>
                  <a:lnTo>
                    <a:pt x="1366" y="1348"/>
                  </a:lnTo>
                  <a:close/>
                  <a:moveTo>
                    <a:pt x="1303" y="1348"/>
                  </a:moveTo>
                  <a:lnTo>
                    <a:pt x="1303" y="1348"/>
                  </a:lnTo>
                  <a:lnTo>
                    <a:pt x="1321" y="1348"/>
                  </a:lnTo>
                  <a:lnTo>
                    <a:pt x="1321" y="1362"/>
                  </a:lnTo>
                  <a:lnTo>
                    <a:pt x="1321" y="1362"/>
                  </a:lnTo>
                  <a:cubicBezTo>
                    <a:pt x="1325" y="1352"/>
                    <a:pt x="1331" y="1346"/>
                    <a:pt x="1341" y="1346"/>
                  </a:cubicBezTo>
                  <a:cubicBezTo>
                    <a:pt x="1343" y="1346"/>
                    <a:pt x="1344" y="1347"/>
                    <a:pt x="1345" y="1347"/>
                  </a:cubicBezTo>
                  <a:lnTo>
                    <a:pt x="1345" y="1364"/>
                  </a:lnTo>
                  <a:cubicBezTo>
                    <a:pt x="1344" y="1364"/>
                    <a:pt x="1341" y="1363"/>
                    <a:pt x="1338" y="1363"/>
                  </a:cubicBezTo>
                  <a:cubicBezTo>
                    <a:pt x="1330" y="1363"/>
                    <a:pt x="1321" y="1367"/>
                    <a:pt x="1321" y="1383"/>
                  </a:cubicBezTo>
                  <a:lnTo>
                    <a:pt x="1321" y="1434"/>
                  </a:lnTo>
                  <a:lnTo>
                    <a:pt x="1303" y="1434"/>
                  </a:lnTo>
                  <a:lnTo>
                    <a:pt x="1303" y="1348"/>
                  </a:lnTo>
                  <a:lnTo>
                    <a:pt x="1303" y="1348"/>
                  </a:lnTo>
                  <a:close/>
                  <a:moveTo>
                    <a:pt x="1276" y="1382"/>
                  </a:moveTo>
                  <a:lnTo>
                    <a:pt x="1276" y="1382"/>
                  </a:lnTo>
                  <a:lnTo>
                    <a:pt x="1276" y="1377"/>
                  </a:lnTo>
                  <a:cubicBezTo>
                    <a:pt x="1276" y="1366"/>
                    <a:pt x="1272" y="1358"/>
                    <a:pt x="1263" y="1358"/>
                  </a:cubicBezTo>
                  <a:cubicBezTo>
                    <a:pt x="1252" y="1358"/>
                    <a:pt x="1248" y="1369"/>
                    <a:pt x="1248" y="1380"/>
                  </a:cubicBezTo>
                  <a:lnTo>
                    <a:pt x="1248" y="1382"/>
                  </a:lnTo>
                  <a:lnTo>
                    <a:pt x="1276" y="1382"/>
                  </a:lnTo>
                  <a:lnTo>
                    <a:pt x="1276" y="1382"/>
                  </a:lnTo>
                  <a:close/>
                  <a:moveTo>
                    <a:pt x="1248" y="1394"/>
                  </a:moveTo>
                  <a:lnTo>
                    <a:pt x="1248" y="1394"/>
                  </a:lnTo>
                  <a:lnTo>
                    <a:pt x="1248" y="1398"/>
                  </a:lnTo>
                  <a:cubicBezTo>
                    <a:pt x="1248" y="1410"/>
                    <a:pt x="1250" y="1425"/>
                    <a:pt x="1263" y="1425"/>
                  </a:cubicBezTo>
                  <a:cubicBezTo>
                    <a:pt x="1275" y="1425"/>
                    <a:pt x="1276" y="1411"/>
                    <a:pt x="1276" y="1405"/>
                  </a:cubicBezTo>
                  <a:lnTo>
                    <a:pt x="1293" y="1405"/>
                  </a:lnTo>
                  <a:cubicBezTo>
                    <a:pt x="1293" y="1424"/>
                    <a:pt x="1281" y="1436"/>
                    <a:pt x="1262" y="1436"/>
                  </a:cubicBezTo>
                  <a:cubicBezTo>
                    <a:pt x="1248" y="1436"/>
                    <a:pt x="1231" y="1432"/>
                    <a:pt x="1231" y="1393"/>
                  </a:cubicBezTo>
                  <a:cubicBezTo>
                    <a:pt x="1231" y="1370"/>
                    <a:pt x="1236" y="1346"/>
                    <a:pt x="1263" y="1346"/>
                  </a:cubicBezTo>
                  <a:cubicBezTo>
                    <a:pt x="1287" y="1346"/>
                    <a:pt x="1293" y="1361"/>
                    <a:pt x="1293" y="1384"/>
                  </a:cubicBezTo>
                  <a:lnTo>
                    <a:pt x="1293" y="1394"/>
                  </a:lnTo>
                  <a:lnTo>
                    <a:pt x="1248" y="1394"/>
                  </a:lnTo>
                  <a:lnTo>
                    <a:pt x="1248" y="1394"/>
                  </a:lnTo>
                  <a:close/>
                  <a:moveTo>
                    <a:pt x="1163" y="1348"/>
                  </a:moveTo>
                  <a:lnTo>
                    <a:pt x="1163" y="1348"/>
                  </a:lnTo>
                  <a:lnTo>
                    <a:pt x="1182" y="1348"/>
                  </a:lnTo>
                  <a:lnTo>
                    <a:pt x="1197" y="1416"/>
                  </a:lnTo>
                  <a:lnTo>
                    <a:pt x="1197" y="1416"/>
                  </a:lnTo>
                  <a:lnTo>
                    <a:pt x="1210" y="1348"/>
                  </a:lnTo>
                  <a:lnTo>
                    <a:pt x="1229" y="1348"/>
                  </a:lnTo>
                  <a:lnTo>
                    <a:pt x="1206" y="1434"/>
                  </a:lnTo>
                  <a:lnTo>
                    <a:pt x="1186" y="1434"/>
                  </a:lnTo>
                  <a:lnTo>
                    <a:pt x="1163" y="1348"/>
                  </a:lnTo>
                  <a:lnTo>
                    <a:pt x="1163" y="1348"/>
                  </a:lnTo>
                  <a:close/>
                  <a:moveTo>
                    <a:pt x="1130" y="1424"/>
                  </a:moveTo>
                  <a:lnTo>
                    <a:pt x="1130" y="1424"/>
                  </a:lnTo>
                  <a:cubicBezTo>
                    <a:pt x="1143" y="1424"/>
                    <a:pt x="1145" y="1413"/>
                    <a:pt x="1145" y="1391"/>
                  </a:cubicBezTo>
                  <a:cubicBezTo>
                    <a:pt x="1145" y="1372"/>
                    <a:pt x="1143" y="1359"/>
                    <a:pt x="1130" y="1359"/>
                  </a:cubicBezTo>
                  <a:cubicBezTo>
                    <a:pt x="1118" y="1359"/>
                    <a:pt x="1116" y="1372"/>
                    <a:pt x="1116" y="1391"/>
                  </a:cubicBezTo>
                  <a:cubicBezTo>
                    <a:pt x="1116" y="1413"/>
                    <a:pt x="1118" y="1424"/>
                    <a:pt x="1130" y="1424"/>
                  </a:cubicBezTo>
                  <a:lnTo>
                    <a:pt x="1130" y="1424"/>
                  </a:lnTo>
                  <a:close/>
                  <a:moveTo>
                    <a:pt x="1130" y="1346"/>
                  </a:moveTo>
                  <a:lnTo>
                    <a:pt x="1130" y="1346"/>
                  </a:lnTo>
                  <a:cubicBezTo>
                    <a:pt x="1155" y="1346"/>
                    <a:pt x="1163" y="1365"/>
                    <a:pt x="1163" y="1391"/>
                  </a:cubicBezTo>
                  <a:cubicBezTo>
                    <a:pt x="1163" y="1418"/>
                    <a:pt x="1154" y="1436"/>
                    <a:pt x="1130" y="1436"/>
                  </a:cubicBezTo>
                  <a:cubicBezTo>
                    <a:pt x="1107" y="1436"/>
                    <a:pt x="1099" y="1418"/>
                    <a:pt x="1099" y="1391"/>
                  </a:cubicBezTo>
                  <a:cubicBezTo>
                    <a:pt x="1099" y="1365"/>
                    <a:pt x="1106" y="1346"/>
                    <a:pt x="1130" y="1346"/>
                  </a:cubicBezTo>
                  <a:lnTo>
                    <a:pt x="1130" y="1346"/>
                  </a:lnTo>
                  <a:close/>
                  <a:moveTo>
                    <a:pt x="1092" y="1403"/>
                  </a:moveTo>
                  <a:lnTo>
                    <a:pt x="1092" y="1403"/>
                  </a:lnTo>
                  <a:cubicBezTo>
                    <a:pt x="1090" y="1423"/>
                    <a:pt x="1083" y="1436"/>
                    <a:pt x="1062" y="1436"/>
                  </a:cubicBezTo>
                  <a:cubicBezTo>
                    <a:pt x="1037" y="1436"/>
                    <a:pt x="1030" y="1418"/>
                    <a:pt x="1030" y="1391"/>
                  </a:cubicBezTo>
                  <a:cubicBezTo>
                    <a:pt x="1030" y="1365"/>
                    <a:pt x="1037" y="1346"/>
                    <a:pt x="1062" y="1346"/>
                  </a:cubicBezTo>
                  <a:cubicBezTo>
                    <a:pt x="1088" y="1346"/>
                    <a:pt x="1092" y="1366"/>
                    <a:pt x="1092" y="1377"/>
                  </a:cubicBezTo>
                  <a:lnTo>
                    <a:pt x="1075" y="1377"/>
                  </a:lnTo>
                  <a:cubicBezTo>
                    <a:pt x="1075" y="1369"/>
                    <a:pt x="1072" y="1359"/>
                    <a:pt x="1062" y="1359"/>
                  </a:cubicBezTo>
                  <a:cubicBezTo>
                    <a:pt x="1050" y="1359"/>
                    <a:pt x="1048" y="1372"/>
                    <a:pt x="1048" y="1391"/>
                  </a:cubicBezTo>
                  <a:cubicBezTo>
                    <a:pt x="1048" y="1410"/>
                    <a:pt x="1050" y="1424"/>
                    <a:pt x="1062" y="1424"/>
                  </a:cubicBezTo>
                  <a:cubicBezTo>
                    <a:pt x="1072" y="1424"/>
                    <a:pt x="1075" y="1416"/>
                    <a:pt x="1075" y="1403"/>
                  </a:cubicBezTo>
                  <a:lnTo>
                    <a:pt x="1092" y="1403"/>
                  </a:lnTo>
                  <a:lnTo>
                    <a:pt x="1092" y="1403"/>
                  </a:lnTo>
                  <a:close/>
                  <a:moveTo>
                    <a:pt x="1007" y="1373"/>
                  </a:moveTo>
                  <a:lnTo>
                    <a:pt x="1007" y="1373"/>
                  </a:lnTo>
                  <a:lnTo>
                    <a:pt x="1007" y="1371"/>
                  </a:lnTo>
                  <a:cubicBezTo>
                    <a:pt x="1007" y="1364"/>
                    <a:pt x="1004" y="1358"/>
                    <a:pt x="995" y="1358"/>
                  </a:cubicBezTo>
                  <a:cubicBezTo>
                    <a:pt x="988" y="1358"/>
                    <a:pt x="983" y="1361"/>
                    <a:pt x="983" y="1369"/>
                  </a:cubicBezTo>
                  <a:cubicBezTo>
                    <a:pt x="983" y="1376"/>
                    <a:pt x="986" y="1379"/>
                    <a:pt x="995" y="1382"/>
                  </a:cubicBezTo>
                  <a:lnTo>
                    <a:pt x="1006" y="1386"/>
                  </a:lnTo>
                  <a:cubicBezTo>
                    <a:pt x="1019" y="1390"/>
                    <a:pt x="1025" y="1397"/>
                    <a:pt x="1025" y="1410"/>
                  </a:cubicBezTo>
                  <a:cubicBezTo>
                    <a:pt x="1025" y="1429"/>
                    <a:pt x="1011" y="1436"/>
                    <a:pt x="994" y="1436"/>
                  </a:cubicBezTo>
                  <a:cubicBezTo>
                    <a:pt x="972" y="1436"/>
                    <a:pt x="966" y="1426"/>
                    <a:pt x="966" y="1410"/>
                  </a:cubicBezTo>
                  <a:lnTo>
                    <a:pt x="966" y="1407"/>
                  </a:lnTo>
                  <a:lnTo>
                    <a:pt x="981" y="1407"/>
                  </a:lnTo>
                  <a:lnTo>
                    <a:pt x="981" y="1409"/>
                  </a:lnTo>
                  <a:cubicBezTo>
                    <a:pt x="981" y="1419"/>
                    <a:pt x="985" y="1425"/>
                    <a:pt x="995" y="1425"/>
                  </a:cubicBezTo>
                  <a:cubicBezTo>
                    <a:pt x="1004" y="1425"/>
                    <a:pt x="1009" y="1420"/>
                    <a:pt x="1009" y="1412"/>
                  </a:cubicBezTo>
                  <a:cubicBezTo>
                    <a:pt x="1009" y="1406"/>
                    <a:pt x="1005" y="1401"/>
                    <a:pt x="999" y="1399"/>
                  </a:cubicBezTo>
                  <a:lnTo>
                    <a:pt x="985" y="1394"/>
                  </a:lnTo>
                  <a:cubicBezTo>
                    <a:pt x="972" y="1390"/>
                    <a:pt x="967" y="1383"/>
                    <a:pt x="967" y="1370"/>
                  </a:cubicBezTo>
                  <a:cubicBezTo>
                    <a:pt x="967" y="1354"/>
                    <a:pt x="978" y="1346"/>
                    <a:pt x="996" y="1346"/>
                  </a:cubicBezTo>
                  <a:cubicBezTo>
                    <a:pt x="1018" y="1346"/>
                    <a:pt x="1023" y="1359"/>
                    <a:pt x="1023" y="1370"/>
                  </a:cubicBezTo>
                  <a:lnTo>
                    <a:pt x="1023" y="1373"/>
                  </a:lnTo>
                  <a:lnTo>
                    <a:pt x="1007" y="1373"/>
                  </a:lnTo>
                  <a:lnTo>
                    <a:pt x="1007" y="1373"/>
                  </a:lnTo>
                  <a:close/>
                  <a:moveTo>
                    <a:pt x="938" y="1348"/>
                  </a:moveTo>
                  <a:lnTo>
                    <a:pt x="938" y="1348"/>
                  </a:lnTo>
                  <a:lnTo>
                    <a:pt x="956" y="1348"/>
                  </a:lnTo>
                  <a:lnTo>
                    <a:pt x="956" y="1434"/>
                  </a:lnTo>
                  <a:lnTo>
                    <a:pt x="938" y="1434"/>
                  </a:lnTo>
                  <a:lnTo>
                    <a:pt x="938" y="1348"/>
                  </a:lnTo>
                  <a:close/>
                  <a:moveTo>
                    <a:pt x="938" y="1319"/>
                  </a:moveTo>
                  <a:lnTo>
                    <a:pt x="938" y="1319"/>
                  </a:lnTo>
                  <a:lnTo>
                    <a:pt x="956" y="1319"/>
                  </a:lnTo>
                  <a:lnTo>
                    <a:pt x="956" y="1336"/>
                  </a:lnTo>
                  <a:lnTo>
                    <a:pt x="938" y="1336"/>
                  </a:lnTo>
                  <a:lnTo>
                    <a:pt x="938" y="1319"/>
                  </a:lnTo>
                  <a:close/>
                  <a:moveTo>
                    <a:pt x="873" y="1420"/>
                  </a:moveTo>
                  <a:lnTo>
                    <a:pt x="873" y="1420"/>
                  </a:lnTo>
                  <a:lnTo>
                    <a:pt x="888" y="1420"/>
                  </a:lnTo>
                  <a:cubicBezTo>
                    <a:pt x="903" y="1420"/>
                    <a:pt x="909" y="1411"/>
                    <a:pt x="909" y="1377"/>
                  </a:cubicBezTo>
                  <a:cubicBezTo>
                    <a:pt x="909" y="1345"/>
                    <a:pt x="904" y="1334"/>
                    <a:pt x="888" y="1334"/>
                  </a:cubicBezTo>
                  <a:lnTo>
                    <a:pt x="873" y="1334"/>
                  </a:lnTo>
                  <a:lnTo>
                    <a:pt x="873" y="1420"/>
                  </a:lnTo>
                  <a:lnTo>
                    <a:pt x="873" y="1420"/>
                  </a:lnTo>
                  <a:close/>
                  <a:moveTo>
                    <a:pt x="855" y="1320"/>
                  </a:moveTo>
                  <a:lnTo>
                    <a:pt x="855" y="1320"/>
                  </a:lnTo>
                  <a:lnTo>
                    <a:pt x="887" y="1320"/>
                  </a:lnTo>
                  <a:cubicBezTo>
                    <a:pt x="923" y="1320"/>
                    <a:pt x="928" y="1344"/>
                    <a:pt x="928" y="1377"/>
                  </a:cubicBezTo>
                  <a:cubicBezTo>
                    <a:pt x="928" y="1411"/>
                    <a:pt x="923" y="1434"/>
                    <a:pt x="887" y="1434"/>
                  </a:cubicBezTo>
                  <a:lnTo>
                    <a:pt x="855" y="1434"/>
                  </a:lnTo>
                  <a:lnTo>
                    <a:pt x="855" y="1320"/>
                  </a:lnTo>
                  <a:lnTo>
                    <a:pt x="855" y="1320"/>
                  </a:lnTo>
                  <a:close/>
                  <a:moveTo>
                    <a:pt x="784" y="1320"/>
                  </a:moveTo>
                  <a:lnTo>
                    <a:pt x="784" y="1320"/>
                  </a:lnTo>
                  <a:lnTo>
                    <a:pt x="801" y="1320"/>
                  </a:lnTo>
                  <a:lnTo>
                    <a:pt x="801" y="1434"/>
                  </a:lnTo>
                  <a:lnTo>
                    <a:pt x="784" y="1434"/>
                  </a:lnTo>
                  <a:lnTo>
                    <a:pt x="784" y="1320"/>
                  </a:lnTo>
                  <a:close/>
                  <a:moveTo>
                    <a:pt x="751" y="1389"/>
                  </a:moveTo>
                  <a:lnTo>
                    <a:pt x="751" y="1389"/>
                  </a:lnTo>
                  <a:cubicBezTo>
                    <a:pt x="746" y="1392"/>
                    <a:pt x="737" y="1394"/>
                    <a:pt x="732" y="1397"/>
                  </a:cubicBezTo>
                  <a:cubicBezTo>
                    <a:pt x="727" y="1399"/>
                    <a:pt x="725" y="1404"/>
                    <a:pt x="725" y="1411"/>
                  </a:cubicBezTo>
                  <a:cubicBezTo>
                    <a:pt x="725" y="1418"/>
                    <a:pt x="728" y="1424"/>
                    <a:pt x="735" y="1424"/>
                  </a:cubicBezTo>
                  <a:cubicBezTo>
                    <a:pt x="746" y="1424"/>
                    <a:pt x="751" y="1416"/>
                    <a:pt x="751" y="1403"/>
                  </a:cubicBezTo>
                  <a:lnTo>
                    <a:pt x="751" y="1389"/>
                  </a:lnTo>
                  <a:lnTo>
                    <a:pt x="751" y="1389"/>
                  </a:lnTo>
                  <a:close/>
                  <a:moveTo>
                    <a:pt x="767" y="1416"/>
                  </a:moveTo>
                  <a:lnTo>
                    <a:pt x="767" y="1416"/>
                  </a:lnTo>
                  <a:cubicBezTo>
                    <a:pt x="767" y="1420"/>
                    <a:pt x="769" y="1422"/>
                    <a:pt x="771" y="1422"/>
                  </a:cubicBezTo>
                  <a:cubicBezTo>
                    <a:pt x="773" y="1422"/>
                    <a:pt x="774" y="1422"/>
                    <a:pt x="774" y="1422"/>
                  </a:cubicBezTo>
                  <a:lnTo>
                    <a:pt x="774" y="1433"/>
                  </a:lnTo>
                  <a:cubicBezTo>
                    <a:pt x="772" y="1434"/>
                    <a:pt x="769" y="1435"/>
                    <a:pt x="766" y="1435"/>
                  </a:cubicBezTo>
                  <a:cubicBezTo>
                    <a:pt x="758" y="1435"/>
                    <a:pt x="752" y="1432"/>
                    <a:pt x="751" y="1424"/>
                  </a:cubicBezTo>
                  <a:lnTo>
                    <a:pt x="751" y="1424"/>
                  </a:lnTo>
                  <a:cubicBezTo>
                    <a:pt x="746" y="1432"/>
                    <a:pt x="740" y="1436"/>
                    <a:pt x="730" y="1436"/>
                  </a:cubicBezTo>
                  <a:cubicBezTo>
                    <a:pt x="716" y="1436"/>
                    <a:pt x="707" y="1429"/>
                    <a:pt x="707" y="1412"/>
                  </a:cubicBezTo>
                  <a:cubicBezTo>
                    <a:pt x="707" y="1393"/>
                    <a:pt x="716" y="1389"/>
                    <a:pt x="727" y="1385"/>
                  </a:cubicBezTo>
                  <a:lnTo>
                    <a:pt x="741" y="1382"/>
                  </a:lnTo>
                  <a:cubicBezTo>
                    <a:pt x="747" y="1380"/>
                    <a:pt x="751" y="1378"/>
                    <a:pt x="751" y="1371"/>
                  </a:cubicBezTo>
                  <a:cubicBezTo>
                    <a:pt x="751" y="1363"/>
                    <a:pt x="748" y="1358"/>
                    <a:pt x="739" y="1358"/>
                  </a:cubicBezTo>
                  <a:cubicBezTo>
                    <a:pt x="727" y="1358"/>
                    <a:pt x="726" y="1366"/>
                    <a:pt x="726" y="1374"/>
                  </a:cubicBezTo>
                  <a:lnTo>
                    <a:pt x="710" y="1374"/>
                  </a:lnTo>
                  <a:cubicBezTo>
                    <a:pt x="710" y="1356"/>
                    <a:pt x="717" y="1346"/>
                    <a:pt x="740" y="1346"/>
                  </a:cubicBezTo>
                  <a:cubicBezTo>
                    <a:pt x="755" y="1346"/>
                    <a:pt x="767" y="1352"/>
                    <a:pt x="767" y="1367"/>
                  </a:cubicBezTo>
                  <a:lnTo>
                    <a:pt x="767" y="1416"/>
                  </a:lnTo>
                  <a:lnTo>
                    <a:pt x="767" y="1416"/>
                  </a:lnTo>
                  <a:close/>
                  <a:moveTo>
                    <a:pt x="703" y="1403"/>
                  </a:moveTo>
                  <a:lnTo>
                    <a:pt x="703" y="1403"/>
                  </a:lnTo>
                  <a:cubicBezTo>
                    <a:pt x="702" y="1423"/>
                    <a:pt x="695" y="1436"/>
                    <a:pt x="674" y="1436"/>
                  </a:cubicBezTo>
                  <a:cubicBezTo>
                    <a:pt x="649" y="1436"/>
                    <a:pt x="642" y="1418"/>
                    <a:pt x="642" y="1391"/>
                  </a:cubicBezTo>
                  <a:cubicBezTo>
                    <a:pt x="642" y="1365"/>
                    <a:pt x="649" y="1346"/>
                    <a:pt x="674" y="1346"/>
                  </a:cubicBezTo>
                  <a:cubicBezTo>
                    <a:pt x="699" y="1346"/>
                    <a:pt x="703" y="1366"/>
                    <a:pt x="703" y="1377"/>
                  </a:cubicBezTo>
                  <a:lnTo>
                    <a:pt x="686" y="1377"/>
                  </a:lnTo>
                  <a:cubicBezTo>
                    <a:pt x="686" y="1369"/>
                    <a:pt x="684" y="1359"/>
                    <a:pt x="674" y="1359"/>
                  </a:cubicBezTo>
                  <a:cubicBezTo>
                    <a:pt x="661" y="1359"/>
                    <a:pt x="659" y="1372"/>
                    <a:pt x="659" y="1391"/>
                  </a:cubicBezTo>
                  <a:cubicBezTo>
                    <a:pt x="659" y="1410"/>
                    <a:pt x="661" y="1424"/>
                    <a:pt x="674" y="1424"/>
                  </a:cubicBezTo>
                  <a:cubicBezTo>
                    <a:pt x="683" y="1424"/>
                    <a:pt x="687" y="1416"/>
                    <a:pt x="687" y="1403"/>
                  </a:cubicBezTo>
                  <a:lnTo>
                    <a:pt x="703" y="1403"/>
                  </a:lnTo>
                  <a:lnTo>
                    <a:pt x="703" y="1403"/>
                  </a:lnTo>
                  <a:close/>
                  <a:moveTo>
                    <a:pt x="613" y="1348"/>
                  </a:moveTo>
                  <a:lnTo>
                    <a:pt x="613" y="1348"/>
                  </a:lnTo>
                  <a:lnTo>
                    <a:pt x="630" y="1348"/>
                  </a:lnTo>
                  <a:lnTo>
                    <a:pt x="630" y="1434"/>
                  </a:lnTo>
                  <a:lnTo>
                    <a:pt x="613" y="1434"/>
                  </a:lnTo>
                  <a:lnTo>
                    <a:pt x="613" y="1348"/>
                  </a:lnTo>
                  <a:close/>
                  <a:moveTo>
                    <a:pt x="613" y="1319"/>
                  </a:moveTo>
                  <a:lnTo>
                    <a:pt x="613" y="1319"/>
                  </a:lnTo>
                  <a:lnTo>
                    <a:pt x="630" y="1319"/>
                  </a:lnTo>
                  <a:lnTo>
                    <a:pt x="630" y="1336"/>
                  </a:lnTo>
                  <a:lnTo>
                    <a:pt x="613" y="1336"/>
                  </a:lnTo>
                  <a:lnTo>
                    <a:pt x="613" y="1319"/>
                  </a:lnTo>
                  <a:close/>
                  <a:moveTo>
                    <a:pt x="561" y="1348"/>
                  </a:moveTo>
                  <a:lnTo>
                    <a:pt x="561" y="1348"/>
                  </a:lnTo>
                  <a:lnTo>
                    <a:pt x="573" y="1348"/>
                  </a:lnTo>
                  <a:lnTo>
                    <a:pt x="573" y="1324"/>
                  </a:lnTo>
                  <a:lnTo>
                    <a:pt x="590" y="1324"/>
                  </a:lnTo>
                  <a:lnTo>
                    <a:pt x="590" y="1348"/>
                  </a:lnTo>
                  <a:lnTo>
                    <a:pt x="604" y="1348"/>
                  </a:lnTo>
                  <a:lnTo>
                    <a:pt x="604" y="1361"/>
                  </a:lnTo>
                  <a:lnTo>
                    <a:pt x="590" y="1361"/>
                  </a:lnTo>
                  <a:lnTo>
                    <a:pt x="590" y="1412"/>
                  </a:lnTo>
                  <a:cubicBezTo>
                    <a:pt x="590" y="1419"/>
                    <a:pt x="592" y="1421"/>
                    <a:pt x="598" y="1421"/>
                  </a:cubicBezTo>
                  <a:cubicBezTo>
                    <a:pt x="601" y="1421"/>
                    <a:pt x="603" y="1421"/>
                    <a:pt x="604" y="1421"/>
                  </a:cubicBezTo>
                  <a:lnTo>
                    <a:pt x="604" y="1434"/>
                  </a:lnTo>
                  <a:cubicBezTo>
                    <a:pt x="601" y="1435"/>
                    <a:pt x="596" y="1435"/>
                    <a:pt x="591" y="1435"/>
                  </a:cubicBezTo>
                  <a:cubicBezTo>
                    <a:pt x="579" y="1435"/>
                    <a:pt x="573" y="1432"/>
                    <a:pt x="573" y="1414"/>
                  </a:cubicBezTo>
                  <a:lnTo>
                    <a:pt x="573" y="1361"/>
                  </a:lnTo>
                  <a:lnTo>
                    <a:pt x="561" y="1361"/>
                  </a:lnTo>
                  <a:lnTo>
                    <a:pt x="561" y="1348"/>
                  </a:lnTo>
                  <a:lnTo>
                    <a:pt x="561" y="1348"/>
                  </a:lnTo>
                  <a:close/>
                  <a:moveTo>
                    <a:pt x="541" y="1373"/>
                  </a:moveTo>
                  <a:lnTo>
                    <a:pt x="541" y="1373"/>
                  </a:lnTo>
                  <a:lnTo>
                    <a:pt x="541" y="1371"/>
                  </a:lnTo>
                  <a:cubicBezTo>
                    <a:pt x="541" y="1364"/>
                    <a:pt x="538" y="1358"/>
                    <a:pt x="529" y="1358"/>
                  </a:cubicBezTo>
                  <a:cubicBezTo>
                    <a:pt x="523" y="1358"/>
                    <a:pt x="517" y="1361"/>
                    <a:pt x="517" y="1369"/>
                  </a:cubicBezTo>
                  <a:cubicBezTo>
                    <a:pt x="517" y="1376"/>
                    <a:pt x="520" y="1379"/>
                    <a:pt x="529" y="1382"/>
                  </a:cubicBezTo>
                  <a:lnTo>
                    <a:pt x="540" y="1386"/>
                  </a:lnTo>
                  <a:cubicBezTo>
                    <a:pt x="553" y="1390"/>
                    <a:pt x="559" y="1397"/>
                    <a:pt x="559" y="1410"/>
                  </a:cubicBezTo>
                  <a:cubicBezTo>
                    <a:pt x="559" y="1429"/>
                    <a:pt x="546" y="1436"/>
                    <a:pt x="528" y="1436"/>
                  </a:cubicBezTo>
                  <a:cubicBezTo>
                    <a:pt x="507" y="1436"/>
                    <a:pt x="500" y="1426"/>
                    <a:pt x="500" y="1410"/>
                  </a:cubicBezTo>
                  <a:lnTo>
                    <a:pt x="500" y="1407"/>
                  </a:lnTo>
                  <a:lnTo>
                    <a:pt x="515" y="1407"/>
                  </a:lnTo>
                  <a:lnTo>
                    <a:pt x="515" y="1409"/>
                  </a:lnTo>
                  <a:cubicBezTo>
                    <a:pt x="515" y="1419"/>
                    <a:pt x="519" y="1425"/>
                    <a:pt x="529" y="1425"/>
                  </a:cubicBezTo>
                  <a:cubicBezTo>
                    <a:pt x="538" y="1425"/>
                    <a:pt x="543" y="1420"/>
                    <a:pt x="543" y="1412"/>
                  </a:cubicBezTo>
                  <a:cubicBezTo>
                    <a:pt x="543" y="1406"/>
                    <a:pt x="539" y="1401"/>
                    <a:pt x="533" y="1399"/>
                  </a:cubicBezTo>
                  <a:lnTo>
                    <a:pt x="519" y="1394"/>
                  </a:lnTo>
                  <a:cubicBezTo>
                    <a:pt x="506" y="1390"/>
                    <a:pt x="501" y="1383"/>
                    <a:pt x="501" y="1370"/>
                  </a:cubicBezTo>
                  <a:cubicBezTo>
                    <a:pt x="501" y="1354"/>
                    <a:pt x="513" y="1346"/>
                    <a:pt x="530" y="1346"/>
                  </a:cubicBezTo>
                  <a:cubicBezTo>
                    <a:pt x="552" y="1346"/>
                    <a:pt x="557" y="1359"/>
                    <a:pt x="557" y="1370"/>
                  </a:cubicBezTo>
                  <a:lnTo>
                    <a:pt x="557" y="1373"/>
                  </a:lnTo>
                  <a:lnTo>
                    <a:pt x="541" y="1373"/>
                  </a:lnTo>
                  <a:lnTo>
                    <a:pt x="541" y="1373"/>
                  </a:lnTo>
                  <a:close/>
                  <a:moveTo>
                    <a:pt x="471" y="1348"/>
                  </a:moveTo>
                  <a:lnTo>
                    <a:pt x="471" y="1348"/>
                  </a:lnTo>
                  <a:lnTo>
                    <a:pt x="488" y="1348"/>
                  </a:lnTo>
                  <a:lnTo>
                    <a:pt x="488" y="1434"/>
                  </a:lnTo>
                  <a:lnTo>
                    <a:pt x="471" y="1434"/>
                  </a:lnTo>
                  <a:lnTo>
                    <a:pt x="471" y="1348"/>
                  </a:lnTo>
                  <a:close/>
                  <a:moveTo>
                    <a:pt x="471" y="1319"/>
                  </a:moveTo>
                  <a:lnTo>
                    <a:pt x="471" y="1319"/>
                  </a:lnTo>
                  <a:lnTo>
                    <a:pt x="488" y="1319"/>
                  </a:lnTo>
                  <a:lnTo>
                    <a:pt x="488" y="1336"/>
                  </a:lnTo>
                  <a:lnTo>
                    <a:pt x="471" y="1336"/>
                  </a:lnTo>
                  <a:lnTo>
                    <a:pt x="471" y="1319"/>
                  </a:lnTo>
                  <a:close/>
                  <a:moveTo>
                    <a:pt x="420" y="1348"/>
                  </a:moveTo>
                  <a:lnTo>
                    <a:pt x="420" y="1348"/>
                  </a:lnTo>
                  <a:lnTo>
                    <a:pt x="432" y="1348"/>
                  </a:lnTo>
                  <a:lnTo>
                    <a:pt x="432" y="1324"/>
                  </a:lnTo>
                  <a:lnTo>
                    <a:pt x="449" y="1324"/>
                  </a:lnTo>
                  <a:lnTo>
                    <a:pt x="449" y="1348"/>
                  </a:lnTo>
                  <a:lnTo>
                    <a:pt x="463" y="1348"/>
                  </a:lnTo>
                  <a:lnTo>
                    <a:pt x="463" y="1361"/>
                  </a:lnTo>
                  <a:lnTo>
                    <a:pt x="449" y="1361"/>
                  </a:lnTo>
                  <a:lnTo>
                    <a:pt x="449" y="1412"/>
                  </a:lnTo>
                  <a:cubicBezTo>
                    <a:pt x="449" y="1419"/>
                    <a:pt x="451" y="1421"/>
                    <a:pt x="457" y="1421"/>
                  </a:cubicBezTo>
                  <a:cubicBezTo>
                    <a:pt x="459" y="1421"/>
                    <a:pt x="461" y="1421"/>
                    <a:pt x="463" y="1421"/>
                  </a:cubicBezTo>
                  <a:lnTo>
                    <a:pt x="463" y="1434"/>
                  </a:lnTo>
                  <a:cubicBezTo>
                    <a:pt x="459" y="1435"/>
                    <a:pt x="454" y="1435"/>
                    <a:pt x="449" y="1435"/>
                  </a:cubicBezTo>
                  <a:cubicBezTo>
                    <a:pt x="437" y="1435"/>
                    <a:pt x="432" y="1432"/>
                    <a:pt x="432" y="1414"/>
                  </a:cubicBezTo>
                  <a:lnTo>
                    <a:pt x="432" y="1361"/>
                  </a:lnTo>
                  <a:lnTo>
                    <a:pt x="420" y="1361"/>
                  </a:lnTo>
                  <a:lnTo>
                    <a:pt x="420" y="1348"/>
                  </a:lnTo>
                  <a:lnTo>
                    <a:pt x="420" y="1348"/>
                  </a:lnTo>
                  <a:close/>
                  <a:moveTo>
                    <a:pt x="395" y="1389"/>
                  </a:moveTo>
                  <a:lnTo>
                    <a:pt x="395" y="1389"/>
                  </a:lnTo>
                  <a:cubicBezTo>
                    <a:pt x="390" y="1392"/>
                    <a:pt x="381" y="1394"/>
                    <a:pt x="376" y="1397"/>
                  </a:cubicBezTo>
                  <a:cubicBezTo>
                    <a:pt x="371" y="1399"/>
                    <a:pt x="369" y="1404"/>
                    <a:pt x="369" y="1411"/>
                  </a:cubicBezTo>
                  <a:cubicBezTo>
                    <a:pt x="369" y="1418"/>
                    <a:pt x="372" y="1424"/>
                    <a:pt x="379" y="1424"/>
                  </a:cubicBezTo>
                  <a:cubicBezTo>
                    <a:pt x="390" y="1424"/>
                    <a:pt x="395" y="1416"/>
                    <a:pt x="395" y="1403"/>
                  </a:cubicBezTo>
                  <a:lnTo>
                    <a:pt x="395" y="1389"/>
                  </a:lnTo>
                  <a:lnTo>
                    <a:pt x="395" y="1389"/>
                  </a:lnTo>
                  <a:close/>
                  <a:moveTo>
                    <a:pt x="411" y="1416"/>
                  </a:moveTo>
                  <a:lnTo>
                    <a:pt x="411" y="1416"/>
                  </a:lnTo>
                  <a:cubicBezTo>
                    <a:pt x="411" y="1420"/>
                    <a:pt x="413" y="1422"/>
                    <a:pt x="416" y="1422"/>
                  </a:cubicBezTo>
                  <a:cubicBezTo>
                    <a:pt x="417" y="1422"/>
                    <a:pt x="418" y="1422"/>
                    <a:pt x="418" y="1422"/>
                  </a:cubicBezTo>
                  <a:lnTo>
                    <a:pt x="418" y="1433"/>
                  </a:lnTo>
                  <a:cubicBezTo>
                    <a:pt x="416" y="1434"/>
                    <a:pt x="413" y="1435"/>
                    <a:pt x="410" y="1435"/>
                  </a:cubicBezTo>
                  <a:cubicBezTo>
                    <a:pt x="402" y="1435"/>
                    <a:pt x="396" y="1432"/>
                    <a:pt x="395" y="1424"/>
                  </a:cubicBezTo>
                  <a:lnTo>
                    <a:pt x="395" y="1424"/>
                  </a:lnTo>
                  <a:cubicBezTo>
                    <a:pt x="390" y="1432"/>
                    <a:pt x="384" y="1436"/>
                    <a:pt x="374" y="1436"/>
                  </a:cubicBezTo>
                  <a:cubicBezTo>
                    <a:pt x="360" y="1436"/>
                    <a:pt x="351" y="1429"/>
                    <a:pt x="351" y="1412"/>
                  </a:cubicBezTo>
                  <a:cubicBezTo>
                    <a:pt x="351" y="1393"/>
                    <a:pt x="360" y="1389"/>
                    <a:pt x="371" y="1385"/>
                  </a:cubicBezTo>
                  <a:lnTo>
                    <a:pt x="385" y="1382"/>
                  </a:lnTo>
                  <a:cubicBezTo>
                    <a:pt x="391" y="1380"/>
                    <a:pt x="395" y="1378"/>
                    <a:pt x="395" y="1371"/>
                  </a:cubicBezTo>
                  <a:cubicBezTo>
                    <a:pt x="395" y="1363"/>
                    <a:pt x="392" y="1358"/>
                    <a:pt x="383" y="1358"/>
                  </a:cubicBezTo>
                  <a:cubicBezTo>
                    <a:pt x="372" y="1358"/>
                    <a:pt x="370" y="1366"/>
                    <a:pt x="370" y="1374"/>
                  </a:cubicBezTo>
                  <a:lnTo>
                    <a:pt x="354" y="1374"/>
                  </a:lnTo>
                  <a:cubicBezTo>
                    <a:pt x="354" y="1356"/>
                    <a:pt x="361" y="1346"/>
                    <a:pt x="384" y="1346"/>
                  </a:cubicBezTo>
                  <a:cubicBezTo>
                    <a:pt x="399" y="1346"/>
                    <a:pt x="411" y="1352"/>
                    <a:pt x="411" y="1367"/>
                  </a:cubicBezTo>
                  <a:lnTo>
                    <a:pt x="411" y="1416"/>
                  </a:lnTo>
                  <a:lnTo>
                    <a:pt x="411" y="1416"/>
                  </a:lnTo>
                  <a:close/>
                  <a:moveTo>
                    <a:pt x="304" y="1348"/>
                  </a:moveTo>
                  <a:lnTo>
                    <a:pt x="304" y="1348"/>
                  </a:lnTo>
                  <a:lnTo>
                    <a:pt x="316" y="1348"/>
                  </a:lnTo>
                  <a:lnTo>
                    <a:pt x="316" y="1324"/>
                  </a:lnTo>
                  <a:lnTo>
                    <a:pt x="333" y="1324"/>
                  </a:lnTo>
                  <a:lnTo>
                    <a:pt x="333" y="1348"/>
                  </a:lnTo>
                  <a:lnTo>
                    <a:pt x="347" y="1348"/>
                  </a:lnTo>
                  <a:lnTo>
                    <a:pt x="347" y="1361"/>
                  </a:lnTo>
                  <a:lnTo>
                    <a:pt x="333" y="1361"/>
                  </a:lnTo>
                  <a:lnTo>
                    <a:pt x="333" y="1412"/>
                  </a:lnTo>
                  <a:cubicBezTo>
                    <a:pt x="333" y="1419"/>
                    <a:pt x="335" y="1421"/>
                    <a:pt x="341" y="1421"/>
                  </a:cubicBezTo>
                  <a:cubicBezTo>
                    <a:pt x="343" y="1421"/>
                    <a:pt x="345" y="1421"/>
                    <a:pt x="347" y="1421"/>
                  </a:cubicBezTo>
                  <a:lnTo>
                    <a:pt x="347" y="1434"/>
                  </a:lnTo>
                  <a:cubicBezTo>
                    <a:pt x="343" y="1435"/>
                    <a:pt x="339" y="1435"/>
                    <a:pt x="333" y="1435"/>
                  </a:cubicBezTo>
                  <a:cubicBezTo>
                    <a:pt x="321" y="1435"/>
                    <a:pt x="316" y="1432"/>
                    <a:pt x="316" y="1414"/>
                  </a:cubicBezTo>
                  <a:lnTo>
                    <a:pt x="316" y="1361"/>
                  </a:lnTo>
                  <a:lnTo>
                    <a:pt x="304" y="1361"/>
                  </a:lnTo>
                  <a:lnTo>
                    <a:pt x="304" y="1348"/>
                  </a:lnTo>
                  <a:lnTo>
                    <a:pt x="304" y="1348"/>
                  </a:lnTo>
                  <a:close/>
                  <a:moveTo>
                    <a:pt x="247" y="1399"/>
                  </a:moveTo>
                  <a:lnTo>
                    <a:pt x="247" y="1399"/>
                  </a:lnTo>
                  <a:lnTo>
                    <a:pt x="247" y="1402"/>
                  </a:lnTo>
                  <a:cubicBezTo>
                    <a:pt x="247" y="1416"/>
                    <a:pt x="253" y="1423"/>
                    <a:pt x="266" y="1423"/>
                  </a:cubicBezTo>
                  <a:cubicBezTo>
                    <a:pt x="277" y="1423"/>
                    <a:pt x="283" y="1415"/>
                    <a:pt x="283" y="1406"/>
                  </a:cubicBezTo>
                  <a:cubicBezTo>
                    <a:pt x="283" y="1394"/>
                    <a:pt x="277" y="1389"/>
                    <a:pt x="267" y="1386"/>
                  </a:cubicBezTo>
                  <a:lnTo>
                    <a:pt x="254" y="1382"/>
                  </a:lnTo>
                  <a:cubicBezTo>
                    <a:pt x="238" y="1375"/>
                    <a:pt x="231" y="1367"/>
                    <a:pt x="231" y="1350"/>
                  </a:cubicBezTo>
                  <a:cubicBezTo>
                    <a:pt x="231" y="1330"/>
                    <a:pt x="245" y="1318"/>
                    <a:pt x="266" y="1318"/>
                  </a:cubicBezTo>
                  <a:cubicBezTo>
                    <a:pt x="295" y="1318"/>
                    <a:pt x="298" y="1336"/>
                    <a:pt x="298" y="1348"/>
                  </a:cubicBezTo>
                  <a:lnTo>
                    <a:pt x="298" y="1351"/>
                  </a:lnTo>
                  <a:lnTo>
                    <a:pt x="280" y="1351"/>
                  </a:lnTo>
                  <a:lnTo>
                    <a:pt x="280" y="1348"/>
                  </a:lnTo>
                  <a:cubicBezTo>
                    <a:pt x="280" y="1338"/>
                    <a:pt x="275" y="1332"/>
                    <a:pt x="264" y="1332"/>
                  </a:cubicBezTo>
                  <a:cubicBezTo>
                    <a:pt x="256" y="1332"/>
                    <a:pt x="249" y="1336"/>
                    <a:pt x="249" y="1348"/>
                  </a:cubicBezTo>
                  <a:cubicBezTo>
                    <a:pt x="249" y="1358"/>
                    <a:pt x="254" y="1363"/>
                    <a:pt x="266" y="1368"/>
                  </a:cubicBezTo>
                  <a:lnTo>
                    <a:pt x="278" y="1372"/>
                  </a:lnTo>
                  <a:cubicBezTo>
                    <a:pt x="294" y="1378"/>
                    <a:pt x="301" y="1387"/>
                    <a:pt x="301" y="1402"/>
                  </a:cubicBezTo>
                  <a:cubicBezTo>
                    <a:pt x="301" y="1426"/>
                    <a:pt x="287" y="1436"/>
                    <a:pt x="264" y="1436"/>
                  </a:cubicBezTo>
                  <a:cubicBezTo>
                    <a:pt x="235" y="1436"/>
                    <a:pt x="229" y="1418"/>
                    <a:pt x="229" y="1402"/>
                  </a:cubicBezTo>
                  <a:lnTo>
                    <a:pt x="229" y="1399"/>
                  </a:lnTo>
                  <a:lnTo>
                    <a:pt x="247" y="1399"/>
                  </a:lnTo>
                  <a:lnTo>
                    <a:pt x="247" y="1399"/>
                  </a:lnTo>
                  <a:close/>
                  <a:moveTo>
                    <a:pt x="404" y="8"/>
                  </a:moveTo>
                  <a:lnTo>
                    <a:pt x="404" y="8"/>
                  </a:lnTo>
                  <a:cubicBezTo>
                    <a:pt x="363" y="16"/>
                    <a:pt x="336" y="56"/>
                    <a:pt x="344" y="97"/>
                  </a:cubicBezTo>
                  <a:cubicBezTo>
                    <a:pt x="353" y="138"/>
                    <a:pt x="393" y="165"/>
                    <a:pt x="434" y="157"/>
                  </a:cubicBezTo>
                  <a:cubicBezTo>
                    <a:pt x="475" y="148"/>
                    <a:pt x="502" y="108"/>
                    <a:pt x="494" y="67"/>
                  </a:cubicBezTo>
                  <a:cubicBezTo>
                    <a:pt x="485" y="26"/>
                    <a:pt x="445" y="0"/>
                    <a:pt x="404" y="8"/>
                  </a:cubicBezTo>
                  <a:lnTo>
                    <a:pt x="404" y="8"/>
                  </a:lnTo>
                  <a:close/>
                  <a:moveTo>
                    <a:pt x="947" y="1117"/>
                  </a:moveTo>
                  <a:lnTo>
                    <a:pt x="947" y="1117"/>
                  </a:lnTo>
                  <a:lnTo>
                    <a:pt x="947" y="1117"/>
                  </a:lnTo>
                  <a:lnTo>
                    <a:pt x="1045" y="632"/>
                  </a:lnTo>
                  <a:cubicBezTo>
                    <a:pt x="1045" y="631"/>
                    <a:pt x="1045" y="631"/>
                    <a:pt x="1045" y="630"/>
                  </a:cubicBezTo>
                  <a:cubicBezTo>
                    <a:pt x="1059" y="567"/>
                    <a:pt x="1121" y="516"/>
                    <a:pt x="1184" y="516"/>
                  </a:cubicBezTo>
                  <a:lnTo>
                    <a:pt x="1207" y="516"/>
                  </a:lnTo>
                  <a:cubicBezTo>
                    <a:pt x="1271" y="516"/>
                    <a:pt x="1313" y="568"/>
                    <a:pt x="1300" y="632"/>
                  </a:cubicBezTo>
                  <a:lnTo>
                    <a:pt x="1202" y="1117"/>
                  </a:lnTo>
                  <a:lnTo>
                    <a:pt x="1342" y="1117"/>
                  </a:lnTo>
                  <a:lnTo>
                    <a:pt x="1439" y="632"/>
                  </a:lnTo>
                  <a:cubicBezTo>
                    <a:pt x="1468" y="491"/>
                    <a:pt x="1376" y="376"/>
                    <a:pt x="1235" y="376"/>
                  </a:cubicBezTo>
                  <a:lnTo>
                    <a:pt x="1212" y="376"/>
                  </a:lnTo>
                  <a:cubicBezTo>
                    <a:pt x="1139" y="376"/>
                    <a:pt x="1067" y="407"/>
                    <a:pt x="1010" y="457"/>
                  </a:cubicBezTo>
                  <a:cubicBezTo>
                    <a:pt x="973" y="407"/>
                    <a:pt x="913" y="376"/>
                    <a:pt x="840" y="376"/>
                  </a:cubicBezTo>
                  <a:lnTo>
                    <a:pt x="818" y="376"/>
                  </a:lnTo>
                  <a:cubicBezTo>
                    <a:pt x="676" y="376"/>
                    <a:pt x="538" y="491"/>
                    <a:pt x="510" y="632"/>
                  </a:cubicBezTo>
                  <a:lnTo>
                    <a:pt x="412" y="1117"/>
                  </a:lnTo>
                  <a:lnTo>
                    <a:pt x="552" y="1117"/>
                  </a:lnTo>
                  <a:lnTo>
                    <a:pt x="650" y="632"/>
                  </a:lnTo>
                  <a:cubicBezTo>
                    <a:pt x="663" y="568"/>
                    <a:pt x="725" y="516"/>
                    <a:pt x="790" y="516"/>
                  </a:cubicBezTo>
                  <a:lnTo>
                    <a:pt x="812" y="516"/>
                  </a:lnTo>
                  <a:cubicBezTo>
                    <a:pt x="876" y="516"/>
                    <a:pt x="917" y="567"/>
                    <a:pt x="905" y="630"/>
                  </a:cubicBezTo>
                  <a:cubicBezTo>
                    <a:pt x="905" y="631"/>
                    <a:pt x="905" y="631"/>
                    <a:pt x="905" y="632"/>
                  </a:cubicBezTo>
                  <a:lnTo>
                    <a:pt x="807" y="1117"/>
                  </a:lnTo>
                  <a:lnTo>
                    <a:pt x="947" y="1117"/>
                  </a:lnTo>
                  <a:lnTo>
                    <a:pt x="947" y="1117"/>
                  </a:lnTo>
                  <a:close/>
                  <a:moveTo>
                    <a:pt x="281" y="388"/>
                  </a:moveTo>
                  <a:lnTo>
                    <a:pt x="281" y="388"/>
                  </a:lnTo>
                  <a:lnTo>
                    <a:pt x="153" y="1067"/>
                  </a:lnTo>
                  <a:cubicBezTo>
                    <a:pt x="138" y="1142"/>
                    <a:pt x="118" y="1155"/>
                    <a:pt x="78" y="1155"/>
                  </a:cubicBezTo>
                  <a:cubicBezTo>
                    <a:pt x="61" y="1155"/>
                    <a:pt x="47" y="1155"/>
                    <a:pt x="31" y="1153"/>
                  </a:cubicBezTo>
                  <a:lnTo>
                    <a:pt x="22" y="1151"/>
                  </a:lnTo>
                  <a:lnTo>
                    <a:pt x="0" y="1268"/>
                  </a:lnTo>
                  <a:lnTo>
                    <a:pt x="6" y="1269"/>
                  </a:lnTo>
                  <a:cubicBezTo>
                    <a:pt x="25" y="1273"/>
                    <a:pt x="45" y="1275"/>
                    <a:pt x="68" y="1275"/>
                  </a:cubicBezTo>
                  <a:cubicBezTo>
                    <a:pt x="184" y="1275"/>
                    <a:pt x="261" y="1208"/>
                    <a:pt x="284" y="1086"/>
                  </a:cubicBezTo>
                  <a:lnTo>
                    <a:pt x="417" y="388"/>
                  </a:lnTo>
                  <a:lnTo>
                    <a:pt x="281" y="388"/>
                  </a:lnTo>
                  <a:lnTo>
                    <a:pt x="281" y="388"/>
                  </a:lnTo>
                  <a:close/>
                  <a:moveTo>
                    <a:pt x="1758" y="1011"/>
                  </a:moveTo>
                  <a:lnTo>
                    <a:pt x="1758" y="1011"/>
                  </a:lnTo>
                  <a:cubicBezTo>
                    <a:pt x="1944" y="1011"/>
                    <a:pt x="2001" y="826"/>
                    <a:pt x="2017" y="746"/>
                  </a:cubicBezTo>
                  <a:cubicBezTo>
                    <a:pt x="2042" y="621"/>
                    <a:pt x="2001" y="494"/>
                    <a:pt x="1853" y="494"/>
                  </a:cubicBezTo>
                  <a:cubicBezTo>
                    <a:pt x="1698" y="494"/>
                    <a:pt x="1617" y="627"/>
                    <a:pt x="1592" y="752"/>
                  </a:cubicBezTo>
                  <a:cubicBezTo>
                    <a:pt x="1580" y="812"/>
                    <a:pt x="1557" y="1011"/>
                    <a:pt x="1758" y="1011"/>
                  </a:cubicBezTo>
                  <a:lnTo>
                    <a:pt x="1758" y="1011"/>
                  </a:lnTo>
                  <a:close/>
                  <a:moveTo>
                    <a:pt x="2157" y="754"/>
                  </a:moveTo>
                  <a:lnTo>
                    <a:pt x="2157" y="754"/>
                  </a:lnTo>
                  <a:cubicBezTo>
                    <a:pt x="2112" y="983"/>
                    <a:pt x="1951" y="1131"/>
                    <a:pt x="1747" y="1131"/>
                  </a:cubicBezTo>
                  <a:cubicBezTo>
                    <a:pt x="1673" y="1131"/>
                    <a:pt x="1583" y="1104"/>
                    <a:pt x="1541" y="1033"/>
                  </a:cubicBezTo>
                  <a:cubicBezTo>
                    <a:pt x="1536" y="1061"/>
                    <a:pt x="1510" y="1200"/>
                    <a:pt x="1497" y="1270"/>
                  </a:cubicBezTo>
                  <a:lnTo>
                    <a:pt x="1362" y="1270"/>
                  </a:lnTo>
                  <a:lnTo>
                    <a:pt x="1533" y="390"/>
                  </a:lnTo>
                  <a:lnTo>
                    <a:pt x="1668" y="390"/>
                  </a:lnTo>
                  <a:cubicBezTo>
                    <a:pt x="1668" y="390"/>
                    <a:pt x="1658" y="441"/>
                    <a:pt x="1652" y="469"/>
                  </a:cubicBezTo>
                  <a:cubicBezTo>
                    <a:pt x="1706" y="408"/>
                    <a:pt x="1792" y="374"/>
                    <a:pt x="1894" y="374"/>
                  </a:cubicBezTo>
                  <a:cubicBezTo>
                    <a:pt x="2099" y="374"/>
                    <a:pt x="2203" y="523"/>
                    <a:pt x="2157" y="75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 name="TextBox 3">
            <a:extLst>
              <a:ext uri="{FF2B5EF4-FFF2-40B4-BE49-F238E27FC236}">
                <a16:creationId xmlns:a16="http://schemas.microsoft.com/office/drawing/2014/main" id="{9A29BBA6-B091-3C47-9B68-68CC5B4BA043}"/>
              </a:ext>
            </a:extLst>
          </p:cNvPr>
          <p:cNvSpPr txBox="1">
            <a:spLocks noChangeAspect="1"/>
          </p:cNvSpPr>
          <p:nvPr userDrawn="1"/>
        </p:nvSpPr>
        <p:spPr>
          <a:xfrm>
            <a:off x="3310128" y="493520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accent2">
                    <a:lumMod val="20000"/>
                    <a:lumOff val="80000"/>
                  </a:schemeClr>
                </a:solidFill>
                <a:effectLst/>
                <a:uLnTx/>
                <a:uFillTx/>
                <a:latin typeface="+mn-lt"/>
                <a:ea typeface="Calibri" charset="0"/>
                <a:cs typeface="Arial" panose="020B0604020202020204" pitchFamily="34" charset="0"/>
              </a:rPr>
              <a:t>Copyright © SAS Institute Inc. All rights reserved.</a:t>
            </a:r>
          </a:p>
        </p:txBody>
      </p:sp>
    </p:spTree>
    <p:extLst>
      <p:ext uri="{BB962C8B-B14F-4D97-AF65-F5344CB8AC3E}">
        <p14:creationId xmlns:p14="http://schemas.microsoft.com/office/powerpoint/2010/main" val="319954639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AS Closing Slide">
    <p:bg>
      <p:bgPr>
        <a:gradFill>
          <a:gsLst>
            <a:gs pos="0">
              <a:srgbClr val="1D73BA">
                <a:lumMod val="55000"/>
                <a:lumOff val="45000"/>
              </a:srgbClr>
            </a:gs>
            <a:gs pos="100000">
              <a:srgbClr val="1D73BA"/>
            </a:gs>
          </a:gsLst>
          <a:path path="circle">
            <a:fillToRect l="50000" t="50000" r="50000" b="50000"/>
          </a:path>
        </a:gra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E24B373-ECA3-824A-AEB1-DB4B5174FAA2}"/>
              </a:ext>
            </a:extLst>
          </p:cNvPr>
          <p:cNvPicPr>
            <a:picLocks noChangeAspect="1"/>
          </p:cNvPicPr>
          <p:nvPr userDrawn="1"/>
        </p:nvPicPr>
        <p:blipFill rotWithShape="1">
          <a:blip r:embed="rId2">
            <a:alphaModFix amt="55000"/>
          </a:blip>
          <a:srcRect t="1" r="13180" b="4107"/>
          <a:stretch/>
        </p:blipFill>
        <p:spPr>
          <a:xfrm>
            <a:off x="5956663" y="1657883"/>
            <a:ext cx="3187337" cy="3557461"/>
          </a:xfrm>
          <a:prstGeom prst="rect">
            <a:avLst/>
          </a:prstGeom>
        </p:spPr>
      </p:pic>
      <p:sp>
        <p:nvSpPr>
          <p:cNvPr id="8" name="Title 1"/>
          <p:cNvSpPr>
            <a:spLocks noGrp="1"/>
          </p:cNvSpPr>
          <p:nvPr>
            <p:ph type="title" hasCustomPrompt="1"/>
          </p:nvPr>
        </p:nvSpPr>
        <p:spPr>
          <a:xfrm>
            <a:off x="0" y="2120427"/>
            <a:ext cx="9144000" cy="584775"/>
          </a:xfrm>
        </p:spPr>
        <p:txBody>
          <a:bodyPr anchor="ctr" anchorCtr="0">
            <a:spAutoFit/>
          </a:bodyPr>
          <a:lstStyle>
            <a:lvl1pPr algn="ctr">
              <a:defRPr sz="3200" baseline="0">
                <a:solidFill>
                  <a:schemeClr val="bg1"/>
                </a:solidFill>
                <a:latin typeface="+mj-lt"/>
              </a:defRPr>
            </a:lvl1pPr>
          </a:lstStyle>
          <a:p>
            <a:r>
              <a:rPr lang="en-US" dirty="0"/>
              <a:t>Click to Edit Title</a:t>
            </a:r>
          </a:p>
        </p:txBody>
      </p:sp>
      <p:sp>
        <p:nvSpPr>
          <p:cNvPr id="3" name="TextBox 2">
            <a:hlinkClick r:id="rId3"/>
          </p:cNvPr>
          <p:cNvSpPr txBox="1"/>
          <p:nvPr/>
        </p:nvSpPr>
        <p:spPr>
          <a:xfrm>
            <a:off x="-4574" y="3943877"/>
            <a:ext cx="9144003" cy="369332"/>
          </a:xfrm>
          <a:prstGeom prst="rect">
            <a:avLst/>
          </a:prstGeom>
          <a:noFill/>
        </p:spPr>
        <p:txBody>
          <a:bodyPr wrap="square" rtlCol="0" anchor="b" anchorCtr="0">
            <a:spAutoFit/>
          </a:bodyPr>
          <a:lstStyle/>
          <a:p>
            <a:pPr algn="ctr" defTabSz="182880"/>
            <a:r>
              <a:rPr lang="en-US" sz="1800" baseline="0" dirty="0" err="1">
                <a:solidFill>
                  <a:schemeClr val="bg1"/>
                </a:solidFill>
              </a:rPr>
              <a:t>jmp.com</a:t>
            </a:r>
            <a:endParaRPr lang="en-US" sz="1800" baseline="0" dirty="0">
              <a:solidFill>
                <a:schemeClr val="bg1"/>
              </a:solidFill>
            </a:endParaRPr>
          </a:p>
        </p:txBody>
      </p:sp>
      <p:grpSp>
        <p:nvGrpSpPr>
          <p:cNvPr id="11" name="Group 10">
            <a:extLst>
              <a:ext uri="{FF2B5EF4-FFF2-40B4-BE49-F238E27FC236}">
                <a16:creationId xmlns:a16="http://schemas.microsoft.com/office/drawing/2014/main" id="{77289C6C-FA6A-2543-A0DD-C0E5F3F6AFCC}"/>
              </a:ext>
            </a:extLst>
          </p:cNvPr>
          <p:cNvGrpSpPr>
            <a:grpSpLocks noChangeAspect="1"/>
          </p:cNvGrpSpPr>
          <p:nvPr userDrawn="1"/>
        </p:nvGrpSpPr>
        <p:grpSpPr>
          <a:xfrm>
            <a:off x="8008354" y="4313047"/>
            <a:ext cx="842999" cy="563581"/>
            <a:chOff x="6029325" y="3268663"/>
            <a:chExt cx="1690688" cy="1130299"/>
          </a:xfrm>
          <a:solidFill>
            <a:srgbClr val="FFFFFF"/>
          </a:solidFill>
        </p:grpSpPr>
        <p:sp>
          <p:nvSpPr>
            <p:cNvPr id="12" name="Freeform 19">
              <a:extLst>
                <a:ext uri="{FF2B5EF4-FFF2-40B4-BE49-F238E27FC236}">
                  <a16:creationId xmlns:a16="http://schemas.microsoft.com/office/drawing/2014/main" id="{3BE6C20F-6C6E-2947-A35F-0FB899A0890D}"/>
                </a:ext>
              </a:extLst>
            </p:cNvPr>
            <p:cNvSpPr>
              <a:spLocks noEditPoints="1"/>
            </p:cNvSpPr>
            <p:nvPr/>
          </p:nvSpPr>
          <p:spPr bwMode="auto">
            <a:xfrm>
              <a:off x="6202363" y="3302000"/>
              <a:ext cx="1468438" cy="1074737"/>
            </a:xfrm>
            <a:custGeom>
              <a:avLst/>
              <a:gdLst>
                <a:gd name="T0" fmla="*/ 1912 w 1912"/>
                <a:gd name="T1" fmla="*/ 1391 h 1393"/>
                <a:gd name="T2" fmla="*/ 1894 w 1912"/>
                <a:gd name="T3" fmla="*/ 1391 h 1393"/>
                <a:gd name="T4" fmla="*/ 1814 w 1912"/>
                <a:gd name="T5" fmla="*/ 1359 h 1393"/>
                <a:gd name="T6" fmla="*/ 1863 w 1912"/>
                <a:gd name="T7" fmla="*/ 1329 h 1393"/>
                <a:gd name="T8" fmla="*/ 1849 w 1912"/>
                <a:gd name="T9" fmla="*/ 1289 h 1393"/>
                <a:gd name="T10" fmla="*/ 1883 w 1912"/>
                <a:gd name="T11" fmla="*/ 1308 h 1393"/>
                <a:gd name="T12" fmla="*/ 1815 w 1912"/>
                <a:gd name="T13" fmla="*/ 1307 h 1393"/>
                <a:gd name="T14" fmla="*/ 1868 w 1912"/>
                <a:gd name="T15" fmla="*/ 1363 h 1393"/>
                <a:gd name="T16" fmla="*/ 1832 w 1912"/>
                <a:gd name="T17" fmla="*/ 1356 h 1393"/>
                <a:gd name="T18" fmla="*/ 1757 w 1912"/>
                <a:gd name="T19" fmla="*/ 1349 h 1393"/>
                <a:gd name="T20" fmla="*/ 1771 w 1912"/>
                <a:gd name="T21" fmla="*/ 1293 h 1393"/>
                <a:gd name="T22" fmla="*/ 1757 w 1912"/>
                <a:gd name="T23" fmla="*/ 1349 h 1393"/>
                <a:gd name="T24" fmla="*/ 1746 w 1912"/>
                <a:gd name="T25" fmla="*/ 1391 h 1393"/>
                <a:gd name="T26" fmla="*/ 1794 w 1912"/>
                <a:gd name="T27" fmla="*/ 1391 h 1393"/>
                <a:gd name="T28" fmla="*/ 1760 w 1912"/>
                <a:gd name="T29" fmla="*/ 1277 h 1393"/>
                <a:gd name="T30" fmla="*/ 1654 w 1912"/>
                <a:gd name="T31" fmla="*/ 1356 h 1393"/>
                <a:gd name="T32" fmla="*/ 1688 w 1912"/>
                <a:gd name="T33" fmla="*/ 1393 h 1393"/>
                <a:gd name="T34" fmla="*/ 1691 w 1912"/>
                <a:gd name="T35" fmla="*/ 1325 h 1393"/>
                <a:gd name="T36" fmla="*/ 1705 w 1912"/>
                <a:gd name="T37" fmla="*/ 1305 h 1393"/>
                <a:gd name="T38" fmla="*/ 1723 w 1912"/>
                <a:gd name="T39" fmla="*/ 1305 h 1393"/>
                <a:gd name="T40" fmla="*/ 1679 w 1912"/>
                <a:gd name="T41" fmla="*/ 1339 h 1393"/>
                <a:gd name="T42" fmla="*/ 1691 w 1912"/>
                <a:gd name="T43" fmla="*/ 1380 h 1393"/>
                <a:gd name="T44" fmla="*/ 1654 w 1912"/>
                <a:gd name="T45" fmla="*/ 1356 h 1393"/>
                <a:gd name="T46" fmla="*/ 1511 w 1912"/>
                <a:gd name="T47" fmla="*/ 1391 h 1393"/>
                <a:gd name="T48" fmla="*/ 1541 w 1912"/>
                <a:gd name="T49" fmla="*/ 1317 h 1393"/>
                <a:gd name="T50" fmla="*/ 1569 w 1912"/>
                <a:gd name="T51" fmla="*/ 1391 h 1393"/>
                <a:gd name="T52" fmla="*/ 1593 w 1912"/>
                <a:gd name="T53" fmla="*/ 1332 h 1393"/>
                <a:gd name="T54" fmla="*/ 1610 w 1912"/>
                <a:gd name="T55" fmla="*/ 1326 h 1393"/>
                <a:gd name="T56" fmla="*/ 1548 w 1912"/>
                <a:gd name="T57" fmla="*/ 1303 h 1393"/>
                <a:gd name="T58" fmla="*/ 1527 w 1912"/>
                <a:gd name="T59" fmla="*/ 1305 h 1393"/>
                <a:gd name="T60" fmla="*/ 1511 w 1912"/>
                <a:gd name="T61" fmla="*/ 1391 h 1393"/>
                <a:gd name="T62" fmla="*/ 1470 w 1912"/>
                <a:gd name="T63" fmla="*/ 1316 h 1393"/>
                <a:gd name="T64" fmla="*/ 1456 w 1912"/>
                <a:gd name="T65" fmla="*/ 1348 h 1393"/>
                <a:gd name="T66" fmla="*/ 1439 w 1912"/>
                <a:gd name="T67" fmla="*/ 1348 h 1393"/>
                <a:gd name="T68" fmla="*/ 1470 w 1912"/>
                <a:gd name="T69" fmla="*/ 1303 h 1393"/>
                <a:gd name="T70" fmla="*/ 1394 w 1912"/>
                <a:gd name="T71" fmla="*/ 1391 h 1393"/>
                <a:gd name="T72" fmla="*/ 1412 w 1912"/>
                <a:gd name="T73" fmla="*/ 1340 h 1393"/>
                <a:gd name="T74" fmla="*/ 1436 w 1912"/>
                <a:gd name="T75" fmla="*/ 1304 h 1393"/>
                <a:gd name="T76" fmla="*/ 1412 w 1912"/>
                <a:gd name="T77" fmla="*/ 1319 h 1393"/>
                <a:gd name="T78" fmla="*/ 1394 w 1912"/>
                <a:gd name="T79" fmla="*/ 1391 h 1393"/>
                <a:gd name="T80" fmla="*/ 1326 w 1912"/>
                <a:gd name="T81" fmla="*/ 1391 h 1393"/>
                <a:gd name="T82" fmla="*/ 1384 w 1912"/>
                <a:gd name="T83" fmla="*/ 1340 h 1393"/>
                <a:gd name="T84" fmla="*/ 1344 w 1912"/>
                <a:gd name="T85" fmla="*/ 1293 h 1393"/>
                <a:gd name="T86" fmla="*/ 1326 w 1912"/>
                <a:gd name="T87" fmla="*/ 1277 h 1393"/>
                <a:gd name="T88" fmla="*/ 630 w 1912"/>
                <a:gd name="T89" fmla="*/ 244 h 1393"/>
                <a:gd name="T90" fmla="*/ 626 w 1912"/>
                <a:gd name="T91" fmla="*/ 246 h 1393"/>
                <a:gd name="T92" fmla="*/ 360 w 1912"/>
                <a:gd name="T93" fmla="*/ 323 h 1393"/>
                <a:gd name="T94" fmla="*/ 246 w 1912"/>
                <a:gd name="T95" fmla="*/ 600 h 1393"/>
                <a:gd name="T96" fmla="*/ 236 w 1912"/>
                <a:gd name="T97" fmla="*/ 597 h 1393"/>
                <a:gd name="T98" fmla="*/ 4 w 1912"/>
                <a:gd name="T99" fmla="*/ 211 h 1393"/>
                <a:gd name="T100" fmla="*/ 1 w 1912"/>
                <a:gd name="T101" fmla="*/ 203 h 1393"/>
                <a:gd name="T102" fmla="*/ 8 w 1912"/>
                <a:gd name="T103" fmla="*/ 201 h 1393"/>
                <a:gd name="T104" fmla="*/ 392 w 1912"/>
                <a:gd name="T105" fmla="*/ 5 h 1393"/>
                <a:gd name="T106" fmla="*/ 395 w 1912"/>
                <a:gd name="T107" fmla="*/ 2 h 1393"/>
                <a:gd name="T108" fmla="*/ 405 w 1912"/>
                <a:gd name="T109" fmla="*/ 7 h 1393"/>
                <a:gd name="T110" fmla="*/ 628 w 1912"/>
                <a:gd name="T111" fmla="*/ 232 h 1393"/>
                <a:gd name="T112" fmla="*/ 630 w 1912"/>
                <a:gd name="T113" fmla="*/ 244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12" h="1393">
                  <a:moveTo>
                    <a:pt x="1894" y="1391"/>
                  </a:moveTo>
                  <a:lnTo>
                    <a:pt x="1894" y="1391"/>
                  </a:lnTo>
                  <a:lnTo>
                    <a:pt x="1912" y="1391"/>
                  </a:lnTo>
                  <a:lnTo>
                    <a:pt x="1912" y="1370"/>
                  </a:lnTo>
                  <a:lnTo>
                    <a:pt x="1894" y="1370"/>
                  </a:lnTo>
                  <a:lnTo>
                    <a:pt x="1894" y="1391"/>
                  </a:lnTo>
                  <a:close/>
                  <a:moveTo>
                    <a:pt x="1814" y="1356"/>
                  </a:moveTo>
                  <a:lnTo>
                    <a:pt x="1814" y="1356"/>
                  </a:lnTo>
                  <a:lnTo>
                    <a:pt x="1814" y="1359"/>
                  </a:lnTo>
                  <a:cubicBezTo>
                    <a:pt x="1814" y="1375"/>
                    <a:pt x="1820" y="1393"/>
                    <a:pt x="1848" y="1393"/>
                  </a:cubicBezTo>
                  <a:cubicBezTo>
                    <a:pt x="1871" y="1393"/>
                    <a:pt x="1886" y="1383"/>
                    <a:pt x="1886" y="1359"/>
                  </a:cubicBezTo>
                  <a:cubicBezTo>
                    <a:pt x="1886" y="1344"/>
                    <a:pt x="1879" y="1335"/>
                    <a:pt x="1863" y="1329"/>
                  </a:cubicBezTo>
                  <a:lnTo>
                    <a:pt x="1850" y="1325"/>
                  </a:lnTo>
                  <a:cubicBezTo>
                    <a:pt x="1838" y="1320"/>
                    <a:pt x="1833" y="1315"/>
                    <a:pt x="1833" y="1305"/>
                  </a:cubicBezTo>
                  <a:cubicBezTo>
                    <a:pt x="1833" y="1293"/>
                    <a:pt x="1841" y="1289"/>
                    <a:pt x="1849" y="1289"/>
                  </a:cubicBezTo>
                  <a:cubicBezTo>
                    <a:pt x="1860" y="1289"/>
                    <a:pt x="1865" y="1295"/>
                    <a:pt x="1865" y="1305"/>
                  </a:cubicBezTo>
                  <a:lnTo>
                    <a:pt x="1865" y="1308"/>
                  </a:lnTo>
                  <a:lnTo>
                    <a:pt x="1883" y="1308"/>
                  </a:lnTo>
                  <a:lnTo>
                    <a:pt x="1883" y="1305"/>
                  </a:lnTo>
                  <a:cubicBezTo>
                    <a:pt x="1883" y="1293"/>
                    <a:pt x="1880" y="1275"/>
                    <a:pt x="1851" y="1275"/>
                  </a:cubicBezTo>
                  <a:cubicBezTo>
                    <a:pt x="1829" y="1275"/>
                    <a:pt x="1815" y="1287"/>
                    <a:pt x="1815" y="1307"/>
                  </a:cubicBezTo>
                  <a:cubicBezTo>
                    <a:pt x="1815" y="1324"/>
                    <a:pt x="1822" y="1332"/>
                    <a:pt x="1839" y="1339"/>
                  </a:cubicBezTo>
                  <a:lnTo>
                    <a:pt x="1851" y="1343"/>
                  </a:lnTo>
                  <a:cubicBezTo>
                    <a:pt x="1862" y="1346"/>
                    <a:pt x="1868" y="1351"/>
                    <a:pt x="1868" y="1363"/>
                  </a:cubicBezTo>
                  <a:cubicBezTo>
                    <a:pt x="1868" y="1372"/>
                    <a:pt x="1862" y="1380"/>
                    <a:pt x="1850" y="1380"/>
                  </a:cubicBezTo>
                  <a:cubicBezTo>
                    <a:pt x="1838" y="1380"/>
                    <a:pt x="1832" y="1373"/>
                    <a:pt x="1832" y="1359"/>
                  </a:cubicBezTo>
                  <a:lnTo>
                    <a:pt x="1832" y="1356"/>
                  </a:lnTo>
                  <a:lnTo>
                    <a:pt x="1814" y="1356"/>
                  </a:lnTo>
                  <a:lnTo>
                    <a:pt x="1814" y="1356"/>
                  </a:lnTo>
                  <a:close/>
                  <a:moveTo>
                    <a:pt x="1757" y="1349"/>
                  </a:moveTo>
                  <a:lnTo>
                    <a:pt x="1757" y="1349"/>
                  </a:lnTo>
                  <a:lnTo>
                    <a:pt x="1770" y="1293"/>
                  </a:lnTo>
                  <a:lnTo>
                    <a:pt x="1771" y="1293"/>
                  </a:lnTo>
                  <a:lnTo>
                    <a:pt x="1784" y="1349"/>
                  </a:lnTo>
                  <a:lnTo>
                    <a:pt x="1757" y="1349"/>
                  </a:lnTo>
                  <a:lnTo>
                    <a:pt x="1757" y="1349"/>
                  </a:lnTo>
                  <a:close/>
                  <a:moveTo>
                    <a:pt x="1727" y="1391"/>
                  </a:moveTo>
                  <a:lnTo>
                    <a:pt x="1727" y="1391"/>
                  </a:lnTo>
                  <a:lnTo>
                    <a:pt x="1746" y="1391"/>
                  </a:lnTo>
                  <a:lnTo>
                    <a:pt x="1754" y="1363"/>
                  </a:lnTo>
                  <a:lnTo>
                    <a:pt x="1787" y="1363"/>
                  </a:lnTo>
                  <a:lnTo>
                    <a:pt x="1794" y="1391"/>
                  </a:lnTo>
                  <a:lnTo>
                    <a:pt x="1813" y="1391"/>
                  </a:lnTo>
                  <a:lnTo>
                    <a:pt x="1783" y="1277"/>
                  </a:lnTo>
                  <a:lnTo>
                    <a:pt x="1760" y="1277"/>
                  </a:lnTo>
                  <a:lnTo>
                    <a:pt x="1727" y="1391"/>
                  </a:lnTo>
                  <a:lnTo>
                    <a:pt x="1727" y="1391"/>
                  </a:lnTo>
                  <a:close/>
                  <a:moveTo>
                    <a:pt x="1654" y="1356"/>
                  </a:moveTo>
                  <a:lnTo>
                    <a:pt x="1654" y="1356"/>
                  </a:lnTo>
                  <a:lnTo>
                    <a:pt x="1654" y="1359"/>
                  </a:lnTo>
                  <a:cubicBezTo>
                    <a:pt x="1654" y="1375"/>
                    <a:pt x="1660" y="1393"/>
                    <a:pt x="1688" y="1393"/>
                  </a:cubicBezTo>
                  <a:cubicBezTo>
                    <a:pt x="1711" y="1393"/>
                    <a:pt x="1726" y="1383"/>
                    <a:pt x="1726" y="1359"/>
                  </a:cubicBezTo>
                  <a:cubicBezTo>
                    <a:pt x="1726" y="1344"/>
                    <a:pt x="1719" y="1335"/>
                    <a:pt x="1703" y="1329"/>
                  </a:cubicBezTo>
                  <a:lnTo>
                    <a:pt x="1691" y="1325"/>
                  </a:lnTo>
                  <a:cubicBezTo>
                    <a:pt x="1679" y="1320"/>
                    <a:pt x="1674" y="1315"/>
                    <a:pt x="1674" y="1305"/>
                  </a:cubicBezTo>
                  <a:cubicBezTo>
                    <a:pt x="1674" y="1293"/>
                    <a:pt x="1681" y="1289"/>
                    <a:pt x="1689" y="1289"/>
                  </a:cubicBezTo>
                  <a:cubicBezTo>
                    <a:pt x="1700" y="1289"/>
                    <a:pt x="1705" y="1295"/>
                    <a:pt x="1705" y="1305"/>
                  </a:cubicBezTo>
                  <a:lnTo>
                    <a:pt x="1705" y="1308"/>
                  </a:lnTo>
                  <a:lnTo>
                    <a:pt x="1723" y="1308"/>
                  </a:lnTo>
                  <a:lnTo>
                    <a:pt x="1723" y="1305"/>
                  </a:lnTo>
                  <a:cubicBezTo>
                    <a:pt x="1723" y="1293"/>
                    <a:pt x="1720" y="1275"/>
                    <a:pt x="1691" y="1275"/>
                  </a:cubicBezTo>
                  <a:cubicBezTo>
                    <a:pt x="1670" y="1275"/>
                    <a:pt x="1656" y="1287"/>
                    <a:pt x="1656" y="1307"/>
                  </a:cubicBezTo>
                  <a:cubicBezTo>
                    <a:pt x="1656" y="1324"/>
                    <a:pt x="1663" y="1332"/>
                    <a:pt x="1679" y="1339"/>
                  </a:cubicBezTo>
                  <a:lnTo>
                    <a:pt x="1692" y="1343"/>
                  </a:lnTo>
                  <a:cubicBezTo>
                    <a:pt x="1702" y="1346"/>
                    <a:pt x="1708" y="1351"/>
                    <a:pt x="1708" y="1363"/>
                  </a:cubicBezTo>
                  <a:cubicBezTo>
                    <a:pt x="1708" y="1372"/>
                    <a:pt x="1702" y="1380"/>
                    <a:pt x="1691" y="1380"/>
                  </a:cubicBezTo>
                  <a:cubicBezTo>
                    <a:pt x="1678" y="1380"/>
                    <a:pt x="1672" y="1373"/>
                    <a:pt x="1672" y="1359"/>
                  </a:cubicBezTo>
                  <a:lnTo>
                    <a:pt x="1672" y="1356"/>
                  </a:lnTo>
                  <a:lnTo>
                    <a:pt x="1654" y="1356"/>
                  </a:lnTo>
                  <a:lnTo>
                    <a:pt x="1654" y="1356"/>
                  </a:lnTo>
                  <a:close/>
                  <a:moveTo>
                    <a:pt x="1511" y="1391"/>
                  </a:moveTo>
                  <a:lnTo>
                    <a:pt x="1511" y="1391"/>
                  </a:lnTo>
                  <a:lnTo>
                    <a:pt x="1528" y="1391"/>
                  </a:lnTo>
                  <a:lnTo>
                    <a:pt x="1528" y="1334"/>
                  </a:lnTo>
                  <a:cubicBezTo>
                    <a:pt x="1528" y="1322"/>
                    <a:pt x="1535" y="1317"/>
                    <a:pt x="1541" y="1317"/>
                  </a:cubicBezTo>
                  <a:cubicBezTo>
                    <a:pt x="1549" y="1317"/>
                    <a:pt x="1552" y="1321"/>
                    <a:pt x="1552" y="1332"/>
                  </a:cubicBezTo>
                  <a:lnTo>
                    <a:pt x="1552" y="1391"/>
                  </a:lnTo>
                  <a:lnTo>
                    <a:pt x="1569" y="1391"/>
                  </a:lnTo>
                  <a:lnTo>
                    <a:pt x="1569" y="1334"/>
                  </a:lnTo>
                  <a:cubicBezTo>
                    <a:pt x="1569" y="1322"/>
                    <a:pt x="1576" y="1317"/>
                    <a:pt x="1583" y="1317"/>
                  </a:cubicBezTo>
                  <a:cubicBezTo>
                    <a:pt x="1590" y="1317"/>
                    <a:pt x="1593" y="1321"/>
                    <a:pt x="1593" y="1332"/>
                  </a:cubicBezTo>
                  <a:lnTo>
                    <a:pt x="1593" y="1391"/>
                  </a:lnTo>
                  <a:lnTo>
                    <a:pt x="1610" y="1391"/>
                  </a:lnTo>
                  <a:lnTo>
                    <a:pt x="1610" y="1326"/>
                  </a:lnTo>
                  <a:cubicBezTo>
                    <a:pt x="1610" y="1309"/>
                    <a:pt x="1602" y="1303"/>
                    <a:pt x="1590" y="1303"/>
                  </a:cubicBezTo>
                  <a:cubicBezTo>
                    <a:pt x="1579" y="1303"/>
                    <a:pt x="1573" y="1308"/>
                    <a:pt x="1568" y="1316"/>
                  </a:cubicBezTo>
                  <a:cubicBezTo>
                    <a:pt x="1565" y="1309"/>
                    <a:pt x="1560" y="1303"/>
                    <a:pt x="1548" y="1303"/>
                  </a:cubicBezTo>
                  <a:cubicBezTo>
                    <a:pt x="1540" y="1303"/>
                    <a:pt x="1532" y="1308"/>
                    <a:pt x="1527" y="1315"/>
                  </a:cubicBezTo>
                  <a:lnTo>
                    <a:pt x="1527" y="1315"/>
                  </a:lnTo>
                  <a:lnTo>
                    <a:pt x="1527" y="1305"/>
                  </a:lnTo>
                  <a:lnTo>
                    <a:pt x="1511" y="1305"/>
                  </a:lnTo>
                  <a:lnTo>
                    <a:pt x="1511" y="1391"/>
                  </a:lnTo>
                  <a:lnTo>
                    <a:pt x="1511" y="1391"/>
                  </a:lnTo>
                  <a:close/>
                  <a:moveTo>
                    <a:pt x="1456" y="1348"/>
                  </a:moveTo>
                  <a:lnTo>
                    <a:pt x="1456" y="1348"/>
                  </a:lnTo>
                  <a:cubicBezTo>
                    <a:pt x="1456" y="1329"/>
                    <a:pt x="1458" y="1316"/>
                    <a:pt x="1470" y="1316"/>
                  </a:cubicBezTo>
                  <a:cubicBezTo>
                    <a:pt x="1483" y="1316"/>
                    <a:pt x="1485" y="1329"/>
                    <a:pt x="1485" y="1348"/>
                  </a:cubicBezTo>
                  <a:cubicBezTo>
                    <a:pt x="1485" y="1370"/>
                    <a:pt x="1483" y="1381"/>
                    <a:pt x="1470" y="1381"/>
                  </a:cubicBezTo>
                  <a:cubicBezTo>
                    <a:pt x="1458" y="1381"/>
                    <a:pt x="1456" y="1370"/>
                    <a:pt x="1456" y="1348"/>
                  </a:cubicBezTo>
                  <a:lnTo>
                    <a:pt x="1456" y="1348"/>
                  </a:lnTo>
                  <a:close/>
                  <a:moveTo>
                    <a:pt x="1439" y="1348"/>
                  </a:moveTo>
                  <a:lnTo>
                    <a:pt x="1439" y="1348"/>
                  </a:lnTo>
                  <a:cubicBezTo>
                    <a:pt x="1439" y="1375"/>
                    <a:pt x="1447" y="1393"/>
                    <a:pt x="1470" y="1393"/>
                  </a:cubicBezTo>
                  <a:cubicBezTo>
                    <a:pt x="1494" y="1393"/>
                    <a:pt x="1502" y="1375"/>
                    <a:pt x="1502" y="1348"/>
                  </a:cubicBezTo>
                  <a:cubicBezTo>
                    <a:pt x="1502" y="1322"/>
                    <a:pt x="1495" y="1303"/>
                    <a:pt x="1470" y="1303"/>
                  </a:cubicBezTo>
                  <a:cubicBezTo>
                    <a:pt x="1446" y="1303"/>
                    <a:pt x="1439" y="1322"/>
                    <a:pt x="1439" y="1348"/>
                  </a:cubicBezTo>
                  <a:lnTo>
                    <a:pt x="1439" y="1348"/>
                  </a:lnTo>
                  <a:close/>
                  <a:moveTo>
                    <a:pt x="1394" y="1391"/>
                  </a:moveTo>
                  <a:lnTo>
                    <a:pt x="1394" y="1391"/>
                  </a:lnTo>
                  <a:lnTo>
                    <a:pt x="1412" y="1391"/>
                  </a:lnTo>
                  <a:lnTo>
                    <a:pt x="1412" y="1340"/>
                  </a:lnTo>
                  <a:cubicBezTo>
                    <a:pt x="1412" y="1324"/>
                    <a:pt x="1421" y="1320"/>
                    <a:pt x="1429" y="1320"/>
                  </a:cubicBezTo>
                  <a:cubicBezTo>
                    <a:pt x="1432" y="1320"/>
                    <a:pt x="1435" y="1321"/>
                    <a:pt x="1436" y="1321"/>
                  </a:cubicBezTo>
                  <a:lnTo>
                    <a:pt x="1436" y="1304"/>
                  </a:lnTo>
                  <a:cubicBezTo>
                    <a:pt x="1435" y="1304"/>
                    <a:pt x="1434" y="1303"/>
                    <a:pt x="1432" y="1303"/>
                  </a:cubicBezTo>
                  <a:cubicBezTo>
                    <a:pt x="1422" y="1303"/>
                    <a:pt x="1416" y="1309"/>
                    <a:pt x="1412" y="1319"/>
                  </a:cubicBezTo>
                  <a:lnTo>
                    <a:pt x="1412" y="1319"/>
                  </a:lnTo>
                  <a:lnTo>
                    <a:pt x="1412" y="1305"/>
                  </a:lnTo>
                  <a:lnTo>
                    <a:pt x="1394" y="1305"/>
                  </a:lnTo>
                  <a:lnTo>
                    <a:pt x="1394" y="1391"/>
                  </a:lnTo>
                  <a:lnTo>
                    <a:pt x="1394" y="1391"/>
                  </a:lnTo>
                  <a:close/>
                  <a:moveTo>
                    <a:pt x="1326" y="1391"/>
                  </a:moveTo>
                  <a:lnTo>
                    <a:pt x="1326" y="1391"/>
                  </a:lnTo>
                  <a:lnTo>
                    <a:pt x="1344" y="1391"/>
                  </a:lnTo>
                  <a:lnTo>
                    <a:pt x="1344" y="1340"/>
                  </a:lnTo>
                  <a:lnTo>
                    <a:pt x="1384" y="1340"/>
                  </a:lnTo>
                  <a:lnTo>
                    <a:pt x="1384" y="1324"/>
                  </a:lnTo>
                  <a:lnTo>
                    <a:pt x="1344" y="1324"/>
                  </a:lnTo>
                  <a:lnTo>
                    <a:pt x="1344" y="1293"/>
                  </a:lnTo>
                  <a:lnTo>
                    <a:pt x="1386" y="1293"/>
                  </a:lnTo>
                  <a:lnTo>
                    <a:pt x="1386" y="1277"/>
                  </a:lnTo>
                  <a:lnTo>
                    <a:pt x="1326" y="1277"/>
                  </a:lnTo>
                  <a:lnTo>
                    <a:pt x="1326" y="1391"/>
                  </a:lnTo>
                  <a:lnTo>
                    <a:pt x="1326" y="1391"/>
                  </a:lnTo>
                  <a:close/>
                  <a:moveTo>
                    <a:pt x="630" y="244"/>
                  </a:moveTo>
                  <a:lnTo>
                    <a:pt x="630" y="244"/>
                  </a:lnTo>
                  <a:cubicBezTo>
                    <a:pt x="629" y="245"/>
                    <a:pt x="628" y="246"/>
                    <a:pt x="627" y="246"/>
                  </a:cubicBezTo>
                  <a:cubicBezTo>
                    <a:pt x="627" y="246"/>
                    <a:pt x="626" y="246"/>
                    <a:pt x="626" y="246"/>
                  </a:cubicBezTo>
                  <a:lnTo>
                    <a:pt x="625" y="246"/>
                  </a:lnTo>
                  <a:cubicBezTo>
                    <a:pt x="585" y="240"/>
                    <a:pt x="546" y="239"/>
                    <a:pt x="508" y="245"/>
                  </a:cubicBezTo>
                  <a:cubicBezTo>
                    <a:pt x="456" y="254"/>
                    <a:pt x="407" y="277"/>
                    <a:pt x="360" y="323"/>
                  </a:cubicBezTo>
                  <a:cubicBezTo>
                    <a:pt x="277" y="403"/>
                    <a:pt x="256" y="486"/>
                    <a:pt x="248" y="595"/>
                  </a:cubicBezTo>
                  <a:lnTo>
                    <a:pt x="248" y="595"/>
                  </a:lnTo>
                  <a:cubicBezTo>
                    <a:pt x="248" y="597"/>
                    <a:pt x="247" y="599"/>
                    <a:pt x="246" y="600"/>
                  </a:cubicBezTo>
                  <a:cubicBezTo>
                    <a:pt x="245" y="601"/>
                    <a:pt x="244" y="601"/>
                    <a:pt x="243" y="601"/>
                  </a:cubicBezTo>
                  <a:cubicBezTo>
                    <a:pt x="241" y="602"/>
                    <a:pt x="238" y="601"/>
                    <a:pt x="237" y="599"/>
                  </a:cubicBezTo>
                  <a:lnTo>
                    <a:pt x="236" y="597"/>
                  </a:lnTo>
                  <a:lnTo>
                    <a:pt x="235" y="595"/>
                  </a:lnTo>
                  <a:cubicBezTo>
                    <a:pt x="195" y="482"/>
                    <a:pt x="216" y="358"/>
                    <a:pt x="266" y="277"/>
                  </a:cubicBezTo>
                  <a:cubicBezTo>
                    <a:pt x="188" y="292"/>
                    <a:pt x="84" y="273"/>
                    <a:pt x="4" y="211"/>
                  </a:cubicBezTo>
                  <a:lnTo>
                    <a:pt x="3" y="210"/>
                  </a:lnTo>
                  <a:lnTo>
                    <a:pt x="2" y="209"/>
                  </a:lnTo>
                  <a:cubicBezTo>
                    <a:pt x="1" y="207"/>
                    <a:pt x="0" y="205"/>
                    <a:pt x="1" y="203"/>
                  </a:cubicBezTo>
                  <a:cubicBezTo>
                    <a:pt x="2" y="203"/>
                    <a:pt x="3" y="202"/>
                    <a:pt x="3" y="201"/>
                  </a:cubicBezTo>
                  <a:cubicBezTo>
                    <a:pt x="5" y="201"/>
                    <a:pt x="6" y="201"/>
                    <a:pt x="8" y="201"/>
                  </a:cubicBezTo>
                  <a:lnTo>
                    <a:pt x="8" y="201"/>
                  </a:lnTo>
                  <a:cubicBezTo>
                    <a:pt x="99" y="225"/>
                    <a:pt x="172" y="232"/>
                    <a:pt x="259" y="190"/>
                  </a:cubicBezTo>
                  <a:cubicBezTo>
                    <a:pt x="309" y="166"/>
                    <a:pt x="341" y="134"/>
                    <a:pt x="362" y="97"/>
                  </a:cubicBezTo>
                  <a:cubicBezTo>
                    <a:pt x="377" y="69"/>
                    <a:pt x="386" y="38"/>
                    <a:pt x="392" y="5"/>
                  </a:cubicBezTo>
                  <a:lnTo>
                    <a:pt x="393" y="5"/>
                  </a:lnTo>
                  <a:cubicBezTo>
                    <a:pt x="393" y="4"/>
                    <a:pt x="393" y="4"/>
                    <a:pt x="393" y="4"/>
                  </a:cubicBezTo>
                  <a:cubicBezTo>
                    <a:pt x="393" y="3"/>
                    <a:pt x="394" y="2"/>
                    <a:pt x="395" y="2"/>
                  </a:cubicBezTo>
                  <a:cubicBezTo>
                    <a:pt x="398" y="0"/>
                    <a:pt x="402" y="1"/>
                    <a:pt x="404" y="4"/>
                  </a:cubicBezTo>
                  <a:lnTo>
                    <a:pt x="404" y="5"/>
                  </a:lnTo>
                  <a:lnTo>
                    <a:pt x="405" y="7"/>
                  </a:lnTo>
                  <a:cubicBezTo>
                    <a:pt x="424" y="61"/>
                    <a:pt x="407" y="147"/>
                    <a:pt x="385" y="189"/>
                  </a:cubicBezTo>
                  <a:cubicBezTo>
                    <a:pt x="392" y="188"/>
                    <a:pt x="399" y="187"/>
                    <a:pt x="407" y="185"/>
                  </a:cubicBezTo>
                  <a:cubicBezTo>
                    <a:pt x="463" y="176"/>
                    <a:pt x="572" y="189"/>
                    <a:pt x="628" y="232"/>
                  </a:cubicBezTo>
                  <a:lnTo>
                    <a:pt x="629" y="233"/>
                  </a:lnTo>
                  <a:lnTo>
                    <a:pt x="631" y="234"/>
                  </a:lnTo>
                  <a:cubicBezTo>
                    <a:pt x="633" y="237"/>
                    <a:pt x="633" y="242"/>
                    <a:pt x="630" y="24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20">
              <a:extLst>
                <a:ext uri="{FF2B5EF4-FFF2-40B4-BE49-F238E27FC236}">
                  <a16:creationId xmlns:a16="http://schemas.microsoft.com/office/drawing/2014/main" id="{D4D7151A-9C79-6F46-8DFE-6477A7A90CA6}"/>
                </a:ext>
              </a:extLst>
            </p:cNvPr>
            <p:cNvSpPr>
              <a:spLocks noEditPoints="1"/>
            </p:cNvSpPr>
            <p:nvPr/>
          </p:nvSpPr>
          <p:spPr bwMode="auto">
            <a:xfrm>
              <a:off x="6029325" y="3268663"/>
              <a:ext cx="1690688" cy="1130299"/>
            </a:xfrm>
            <a:custGeom>
              <a:avLst/>
              <a:gdLst>
                <a:gd name="T0" fmla="*/ 2042 w 2203"/>
                <a:gd name="T1" fmla="*/ 1106 h 1464"/>
                <a:gd name="T2" fmla="*/ 2053 w 2203"/>
                <a:gd name="T3" fmla="*/ 1114 h 1464"/>
                <a:gd name="T4" fmla="*/ 2099 w 2203"/>
                <a:gd name="T5" fmla="*/ 1109 h 1464"/>
                <a:gd name="T6" fmla="*/ 2054 w 2203"/>
                <a:gd name="T7" fmla="*/ 1164 h 1464"/>
                <a:gd name="T8" fmla="*/ 1486 w 2203"/>
                <a:gd name="T9" fmla="*/ 1387 h 1464"/>
                <a:gd name="T10" fmla="*/ 1500 w 2203"/>
                <a:gd name="T11" fmla="*/ 1346 h 1464"/>
                <a:gd name="T12" fmla="*/ 1424 w 2203"/>
                <a:gd name="T13" fmla="*/ 1353 h 1464"/>
                <a:gd name="T14" fmla="*/ 1436 w 2203"/>
                <a:gd name="T15" fmla="*/ 1353 h 1464"/>
                <a:gd name="T16" fmla="*/ 1366 w 2203"/>
                <a:gd name="T17" fmla="*/ 1348 h 1464"/>
                <a:gd name="T18" fmla="*/ 1353 w 2203"/>
                <a:gd name="T19" fmla="*/ 1449 h 1464"/>
                <a:gd name="T20" fmla="*/ 1303 w 2203"/>
                <a:gd name="T21" fmla="*/ 1348 h 1464"/>
                <a:gd name="T22" fmla="*/ 1321 w 2203"/>
                <a:gd name="T23" fmla="*/ 1383 h 1464"/>
                <a:gd name="T24" fmla="*/ 1263 w 2203"/>
                <a:gd name="T25" fmla="*/ 1358 h 1464"/>
                <a:gd name="T26" fmla="*/ 1263 w 2203"/>
                <a:gd name="T27" fmla="*/ 1425 h 1464"/>
                <a:gd name="T28" fmla="*/ 1248 w 2203"/>
                <a:gd name="T29" fmla="*/ 1394 h 1464"/>
                <a:gd name="T30" fmla="*/ 1229 w 2203"/>
                <a:gd name="T31" fmla="*/ 1348 h 1464"/>
                <a:gd name="T32" fmla="*/ 1130 w 2203"/>
                <a:gd name="T33" fmla="*/ 1359 h 1464"/>
                <a:gd name="T34" fmla="*/ 1099 w 2203"/>
                <a:gd name="T35" fmla="*/ 1391 h 1464"/>
                <a:gd name="T36" fmla="*/ 1092 w 2203"/>
                <a:gd name="T37" fmla="*/ 1377 h 1464"/>
                <a:gd name="T38" fmla="*/ 1007 w 2203"/>
                <a:gd name="T39" fmla="*/ 1373 h 1464"/>
                <a:gd name="T40" fmla="*/ 994 w 2203"/>
                <a:gd name="T41" fmla="*/ 1436 h 1464"/>
                <a:gd name="T42" fmla="*/ 985 w 2203"/>
                <a:gd name="T43" fmla="*/ 1394 h 1464"/>
                <a:gd name="T44" fmla="*/ 938 w 2203"/>
                <a:gd name="T45" fmla="*/ 1348 h 1464"/>
                <a:gd name="T46" fmla="*/ 956 w 2203"/>
                <a:gd name="T47" fmla="*/ 1336 h 1464"/>
                <a:gd name="T48" fmla="*/ 873 w 2203"/>
                <a:gd name="T49" fmla="*/ 1334 h 1464"/>
                <a:gd name="T50" fmla="*/ 855 w 2203"/>
                <a:gd name="T51" fmla="*/ 1434 h 1464"/>
                <a:gd name="T52" fmla="*/ 784 w 2203"/>
                <a:gd name="T53" fmla="*/ 1320 h 1464"/>
                <a:gd name="T54" fmla="*/ 751 w 2203"/>
                <a:gd name="T55" fmla="*/ 1389 h 1464"/>
                <a:gd name="T56" fmla="*/ 751 w 2203"/>
                <a:gd name="T57" fmla="*/ 1424 h 1464"/>
                <a:gd name="T58" fmla="*/ 710 w 2203"/>
                <a:gd name="T59" fmla="*/ 1374 h 1464"/>
                <a:gd name="T60" fmla="*/ 642 w 2203"/>
                <a:gd name="T61" fmla="*/ 1391 h 1464"/>
                <a:gd name="T62" fmla="*/ 703 w 2203"/>
                <a:gd name="T63" fmla="*/ 1403 h 1464"/>
                <a:gd name="T64" fmla="*/ 613 w 2203"/>
                <a:gd name="T65" fmla="*/ 1319 h 1464"/>
                <a:gd name="T66" fmla="*/ 573 w 2203"/>
                <a:gd name="T67" fmla="*/ 1348 h 1464"/>
                <a:gd name="T68" fmla="*/ 598 w 2203"/>
                <a:gd name="T69" fmla="*/ 1421 h 1464"/>
                <a:gd name="T70" fmla="*/ 561 w 2203"/>
                <a:gd name="T71" fmla="*/ 1348 h 1464"/>
                <a:gd name="T72" fmla="*/ 559 w 2203"/>
                <a:gd name="T73" fmla="*/ 1410 h 1464"/>
                <a:gd name="T74" fmla="*/ 533 w 2203"/>
                <a:gd name="T75" fmla="*/ 1399 h 1464"/>
                <a:gd name="T76" fmla="*/ 471 w 2203"/>
                <a:gd name="T77" fmla="*/ 1348 h 1464"/>
                <a:gd name="T78" fmla="*/ 488 w 2203"/>
                <a:gd name="T79" fmla="*/ 1319 h 1464"/>
                <a:gd name="T80" fmla="*/ 449 w 2203"/>
                <a:gd name="T81" fmla="*/ 1324 h 1464"/>
                <a:gd name="T82" fmla="*/ 463 w 2203"/>
                <a:gd name="T83" fmla="*/ 1434 h 1464"/>
                <a:gd name="T84" fmla="*/ 395 w 2203"/>
                <a:gd name="T85" fmla="*/ 1389 h 1464"/>
                <a:gd name="T86" fmla="*/ 411 w 2203"/>
                <a:gd name="T87" fmla="*/ 1416 h 1464"/>
                <a:gd name="T88" fmla="*/ 351 w 2203"/>
                <a:gd name="T89" fmla="*/ 1412 h 1464"/>
                <a:gd name="T90" fmla="*/ 411 w 2203"/>
                <a:gd name="T91" fmla="*/ 1367 h 1464"/>
                <a:gd name="T92" fmla="*/ 333 w 2203"/>
                <a:gd name="T93" fmla="*/ 1348 h 1464"/>
                <a:gd name="T94" fmla="*/ 333 w 2203"/>
                <a:gd name="T95" fmla="*/ 1435 h 1464"/>
                <a:gd name="T96" fmla="*/ 247 w 2203"/>
                <a:gd name="T97" fmla="*/ 1402 h 1464"/>
                <a:gd name="T98" fmla="*/ 298 w 2203"/>
                <a:gd name="T99" fmla="*/ 1351 h 1464"/>
                <a:gd name="T100" fmla="*/ 264 w 2203"/>
                <a:gd name="T101" fmla="*/ 1436 h 1464"/>
                <a:gd name="T102" fmla="*/ 434 w 2203"/>
                <a:gd name="T103" fmla="*/ 157 h 1464"/>
                <a:gd name="T104" fmla="*/ 1045 w 2203"/>
                <a:gd name="T105" fmla="*/ 630 h 1464"/>
                <a:gd name="T106" fmla="*/ 1212 w 2203"/>
                <a:gd name="T107" fmla="*/ 376 h 1464"/>
                <a:gd name="T108" fmla="*/ 790 w 2203"/>
                <a:gd name="T109" fmla="*/ 516 h 1464"/>
                <a:gd name="T110" fmla="*/ 281 w 2203"/>
                <a:gd name="T111" fmla="*/ 388 h 1464"/>
                <a:gd name="T112" fmla="*/ 284 w 2203"/>
                <a:gd name="T113" fmla="*/ 1086 h 1464"/>
                <a:gd name="T114" fmla="*/ 1592 w 2203"/>
                <a:gd name="T115" fmla="*/ 752 h 1464"/>
                <a:gd name="T116" fmla="*/ 1362 w 2203"/>
                <a:gd name="T117" fmla="*/ 1270 h 1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03" h="1464">
                  <a:moveTo>
                    <a:pt x="2042" y="1106"/>
                  </a:moveTo>
                  <a:lnTo>
                    <a:pt x="2042" y="1106"/>
                  </a:lnTo>
                  <a:lnTo>
                    <a:pt x="2053" y="1106"/>
                  </a:lnTo>
                  <a:cubicBezTo>
                    <a:pt x="2061" y="1106"/>
                    <a:pt x="2069" y="1105"/>
                    <a:pt x="2069" y="1095"/>
                  </a:cubicBezTo>
                  <a:cubicBezTo>
                    <a:pt x="2069" y="1087"/>
                    <a:pt x="2062" y="1086"/>
                    <a:pt x="2055" y="1086"/>
                  </a:cubicBezTo>
                  <a:lnTo>
                    <a:pt x="2042" y="1086"/>
                  </a:lnTo>
                  <a:lnTo>
                    <a:pt x="2042" y="1106"/>
                  </a:lnTo>
                  <a:lnTo>
                    <a:pt x="2042" y="1106"/>
                  </a:lnTo>
                  <a:close/>
                  <a:moveTo>
                    <a:pt x="2032" y="1077"/>
                  </a:moveTo>
                  <a:lnTo>
                    <a:pt x="2032" y="1077"/>
                  </a:lnTo>
                  <a:lnTo>
                    <a:pt x="2057" y="1077"/>
                  </a:lnTo>
                  <a:cubicBezTo>
                    <a:pt x="2072" y="1077"/>
                    <a:pt x="2079" y="1083"/>
                    <a:pt x="2079" y="1096"/>
                  </a:cubicBezTo>
                  <a:cubicBezTo>
                    <a:pt x="2079" y="1107"/>
                    <a:pt x="2072" y="1112"/>
                    <a:pt x="2063" y="1113"/>
                  </a:cubicBezTo>
                  <a:lnTo>
                    <a:pt x="2081" y="1142"/>
                  </a:lnTo>
                  <a:lnTo>
                    <a:pt x="2070" y="1142"/>
                  </a:lnTo>
                  <a:lnTo>
                    <a:pt x="2053" y="1114"/>
                  </a:lnTo>
                  <a:lnTo>
                    <a:pt x="2042" y="1114"/>
                  </a:lnTo>
                  <a:lnTo>
                    <a:pt x="2042" y="1142"/>
                  </a:lnTo>
                  <a:lnTo>
                    <a:pt x="2032" y="1142"/>
                  </a:lnTo>
                  <a:lnTo>
                    <a:pt x="2032" y="1077"/>
                  </a:lnTo>
                  <a:lnTo>
                    <a:pt x="2032" y="1077"/>
                  </a:lnTo>
                  <a:close/>
                  <a:moveTo>
                    <a:pt x="2054" y="1156"/>
                  </a:moveTo>
                  <a:lnTo>
                    <a:pt x="2054" y="1156"/>
                  </a:lnTo>
                  <a:cubicBezTo>
                    <a:pt x="2079" y="1156"/>
                    <a:pt x="2099" y="1136"/>
                    <a:pt x="2099" y="1109"/>
                  </a:cubicBezTo>
                  <a:cubicBezTo>
                    <a:pt x="2099" y="1083"/>
                    <a:pt x="2079" y="1063"/>
                    <a:pt x="2054" y="1063"/>
                  </a:cubicBezTo>
                  <a:cubicBezTo>
                    <a:pt x="2028" y="1063"/>
                    <a:pt x="2008" y="1083"/>
                    <a:pt x="2008" y="1109"/>
                  </a:cubicBezTo>
                  <a:cubicBezTo>
                    <a:pt x="2008" y="1136"/>
                    <a:pt x="2028" y="1156"/>
                    <a:pt x="2054" y="1156"/>
                  </a:cubicBezTo>
                  <a:lnTo>
                    <a:pt x="2054" y="1156"/>
                  </a:lnTo>
                  <a:close/>
                  <a:moveTo>
                    <a:pt x="2054" y="1055"/>
                  </a:moveTo>
                  <a:lnTo>
                    <a:pt x="2054" y="1055"/>
                  </a:lnTo>
                  <a:cubicBezTo>
                    <a:pt x="2084" y="1055"/>
                    <a:pt x="2109" y="1078"/>
                    <a:pt x="2109" y="1109"/>
                  </a:cubicBezTo>
                  <a:cubicBezTo>
                    <a:pt x="2109" y="1141"/>
                    <a:pt x="2084" y="1164"/>
                    <a:pt x="2054" y="1164"/>
                  </a:cubicBezTo>
                  <a:cubicBezTo>
                    <a:pt x="2024" y="1164"/>
                    <a:pt x="1998" y="1141"/>
                    <a:pt x="1998" y="1109"/>
                  </a:cubicBezTo>
                  <a:cubicBezTo>
                    <a:pt x="1998" y="1078"/>
                    <a:pt x="2024" y="1055"/>
                    <a:pt x="2054" y="1055"/>
                  </a:cubicBezTo>
                  <a:lnTo>
                    <a:pt x="2054" y="1055"/>
                  </a:lnTo>
                  <a:close/>
                  <a:moveTo>
                    <a:pt x="1504" y="1355"/>
                  </a:moveTo>
                  <a:lnTo>
                    <a:pt x="1504" y="1355"/>
                  </a:lnTo>
                  <a:lnTo>
                    <a:pt x="1503" y="1355"/>
                  </a:lnTo>
                  <a:lnTo>
                    <a:pt x="1491" y="1387"/>
                  </a:lnTo>
                  <a:lnTo>
                    <a:pt x="1486" y="1387"/>
                  </a:lnTo>
                  <a:lnTo>
                    <a:pt x="1474" y="1355"/>
                  </a:lnTo>
                  <a:lnTo>
                    <a:pt x="1473" y="1355"/>
                  </a:lnTo>
                  <a:lnTo>
                    <a:pt x="1473" y="1387"/>
                  </a:lnTo>
                  <a:lnTo>
                    <a:pt x="1465" y="1387"/>
                  </a:lnTo>
                  <a:lnTo>
                    <a:pt x="1465" y="1346"/>
                  </a:lnTo>
                  <a:lnTo>
                    <a:pt x="1477" y="1346"/>
                  </a:lnTo>
                  <a:lnTo>
                    <a:pt x="1489" y="1375"/>
                  </a:lnTo>
                  <a:lnTo>
                    <a:pt x="1500" y="1346"/>
                  </a:lnTo>
                  <a:lnTo>
                    <a:pt x="1512" y="1346"/>
                  </a:lnTo>
                  <a:lnTo>
                    <a:pt x="1512" y="1387"/>
                  </a:lnTo>
                  <a:lnTo>
                    <a:pt x="1504" y="1387"/>
                  </a:lnTo>
                  <a:lnTo>
                    <a:pt x="1504" y="1355"/>
                  </a:lnTo>
                  <a:lnTo>
                    <a:pt x="1504" y="1355"/>
                  </a:lnTo>
                  <a:close/>
                  <a:moveTo>
                    <a:pt x="1436" y="1353"/>
                  </a:moveTo>
                  <a:lnTo>
                    <a:pt x="1436" y="1353"/>
                  </a:lnTo>
                  <a:lnTo>
                    <a:pt x="1424" y="1353"/>
                  </a:lnTo>
                  <a:lnTo>
                    <a:pt x="1424" y="1346"/>
                  </a:lnTo>
                  <a:lnTo>
                    <a:pt x="1457" y="1346"/>
                  </a:lnTo>
                  <a:lnTo>
                    <a:pt x="1457" y="1353"/>
                  </a:lnTo>
                  <a:lnTo>
                    <a:pt x="1445" y="1353"/>
                  </a:lnTo>
                  <a:lnTo>
                    <a:pt x="1445" y="1387"/>
                  </a:lnTo>
                  <a:lnTo>
                    <a:pt x="1436" y="1387"/>
                  </a:lnTo>
                  <a:lnTo>
                    <a:pt x="1436" y="1353"/>
                  </a:lnTo>
                  <a:lnTo>
                    <a:pt x="1436" y="1353"/>
                  </a:lnTo>
                  <a:close/>
                  <a:moveTo>
                    <a:pt x="1407" y="1413"/>
                  </a:moveTo>
                  <a:lnTo>
                    <a:pt x="1407" y="1413"/>
                  </a:lnTo>
                  <a:lnTo>
                    <a:pt x="1425" y="1413"/>
                  </a:lnTo>
                  <a:lnTo>
                    <a:pt x="1425" y="1434"/>
                  </a:lnTo>
                  <a:lnTo>
                    <a:pt x="1407" y="1434"/>
                  </a:lnTo>
                  <a:lnTo>
                    <a:pt x="1407" y="1413"/>
                  </a:lnTo>
                  <a:close/>
                  <a:moveTo>
                    <a:pt x="1366" y="1348"/>
                  </a:moveTo>
                  <a:lnTo>
                    <a:pt x="1366" y="1348"/>
                  </a:lnTo>
                  <a:lnTo>
                    <a:pt x="1381" y="1413"/>
                  </a:lnTo>
                  <a:lnTo>
                    <a:pt x="1381" y="1413"/>
                  </a:lnTo>
                  <a:lnTo>
                    <a:pt x="1395" y="1348"/>
                  </a:lnTo>
                  <a:lnTo>
                    <a:pt x="1413" y="1348"/>
                  </a:lnTo>
                  <a:lnTo>
                    <a:pt x="1389" y="1437"/>
                  </a:lnTo>
                  <a:cubicBezTo>
                    <a:pt x="1383" y="1461"/>
                    <a:pt x="1377" y="1464"/>
                    <a:pt x="1359" y="1463"/>
                  </a:cubicBezTo>
                  <a:cubicBezTo>
                    <a:pt x="1357" y="1463"/>
                    <a:pt x="1355" y="1463"/>
                    <a:pt x="1353" y="1463"/>
                  </a:cubicBezTo>
                  <a:lnTo>
                    <a:pt x="1353" y="1449"/>
                  </a:lnTo>
                  <a:cubicBezTo>
                    <a:pt x="1355" y="1449"/>
                    <a:pt x="1356" y="1450"/>
                    <a:pt x="1358" y="1450"/>
                  </a:cubicBezTo>
                  <a:cubicBezTo>
                    <a:pt x="1364" y="1450"/>
                    <a:pt x="1368" y="1449"/>
                    <a:pt x="1370" y="1443"/>
                  </a:cubicBezTo>
                  <a:lnTo>
                    <a:pt x="1372" y="1436"/>
                  </a:lnTo>
                  <a:lnTo>
                    <a:pt x="1348" y="1348"/>
                  </a:lnTo>
                  <a:lnTo>
                    <a:pt x="1366" y="1348"/>
                  </a:lnTo>
                  <a:lnTo>
                    <a:pt x="1366" y="1348"/>
                  </a:lnTo>
                  <a:close/>
                  <a:moveTo>
                    <a:pt x="1303" y="1348"/>
                  </a:moveTo>
                  <a:lnTo>
                    <a:pt x="1303" y="1348"/>
                  </a:lnTo>
                  <a:lnTo>
                    <a:pt x="1321" y="1348"/>
                  </a:lnTo>
                  <a:lnTo>
                    <a:pt x="1321" y="1362"/>
                  </a:lnTo>
                  <a:lnTo>
                    <a:pt x="1321" y="1362"/>
                  </a:lnTo>
                  <a:cubicBezTo>
                    <a:pt x="1325" y="1352"/>
                    <a:pt x="1331" y="1346"/>
                    <a:pt x="1341" y="1346"/>
                  </a:cubicBezTo>
                  <a:cubicBezTo>
                    <a:pt x="1343" y="1346"/>
                    <a:pt x="1344" y="1347"/>
                    <a:pt x="1345" y="1347"/>
                  </a:cubicBezTo>
                  <a:lnTo>
                    <a:pt x="1345" y="1364"/>
                  </a:lnTo>
                  <a:cubicBezTo>
                    <a:pt x="1344" y="1364"/>
                    <a:pt x="1341" y="1363"/>
                    <a:pt x="1338" y="1363"/>
                  </a:cubicBezTo>
                  <a:cubicBezTo>
                    <a:pt x="1330" y="1363"/>
                    <a:pt x="1321" y="1367"/>
                    <a:pt x="1321" y="1383"/>
                  </a:cubicBezTo>
                  <a:lnTo>
                    <a:pt x="1321" y="1434"/>
                  </a:lnTo>
                  <a:lnTo>
                    <a:pt x="1303" y="1434"/>
                  </a:lnTo>
                  <a:lnTo>
                    <a:pt x="1303" y="1348"/>
                  </a:lnTo>
                  <a:lnTo>
                    <a:pt x="1303" y="1348"/>
                  </a:lnTo>
                  <a:close/>
                  <a:moveTo>
                    <a:pt x="1276" y="1382"/>
                  </a:moveTo>
                  <a:lnTo>
                    <a:pt x="1276" y="1382"/>
                  </a:lnTo>
                  <a:lnTo>
                    <a:pt x="1276" y="1377"/>
                  </a:lnTo>
                  <a:cubicBezTo>
                    <a:pt x="1276" y="1366"/>
                    <a:pt x="1272" y="1358"/>
                    <a:pt x="1263" y="1358"/>
                  </a:cubicBezTo>
                  <a:cubicBezTo>
                    <a:pt x="1252" y="1358"/>
                    <a:pt x="1248" y="1369"/>
                    <a:pt x="1248" y="1380"/>
                  </a:cubicBezTo>
                  <a:lnTo>
                    <a:pt x="1248" y="1382"/>
                  </a:lnTo>
                  <a:lnTo>
                    <a:pt x="1276" y="1382"/>
                  </a:lnTo>
                  <a:lnTo>
                    <a:pt x="1276" y="1382"/>
                  </a:lnTo>
                  <a:close/>
                  <a:moveTo>
                    <a:pt x="1248" y="1394"/>
                  </a:moveTo>
                  <a:lnTo>
                    <a:pt x="1248" y="1394"/>
                  </a:lnTo>
                  <a:lnTo>
                    <a:pt x="1248" y="1398"/>
                  </a:lnTo>
                  <a:cubicBezTo>
                    <a:pt x="1248" y="1410"/>
                    <a:pt x="1250" y="1425"/>
                    <a:pt x="1263" y="1425"/>
                  </a:cubicBezTo>
                  <a:cubicBezTo>
                    <a:pt x="1275" y="1425"/>
                    <a:pt x="1276" y="1411"/>
                    <a:pt x="1276" y="1405"/>
                  </a:cubicBezTo>
                  <a:lnTo>
                    <a:pt x="1293" y="1405"/>
                  </a:lnTo>
                  <a:cubicBezTo>
                    <a:pt x="1293" y="1424"/>
                    <a:pt x="1281" y="1436"/>
                    <a:pt x="1262" y="1436"/>
                  </a:cubicBezTo>
                  <a:cubicBezTo>
                    <a:pt x="1248" y="1436"/>
                    <a:pt x="1231" y="1432"/>
                    <a:pt x="1231" y="1393"/>
                  </a:cubicBezTo>
                  <a:cubicBezTo>
                    <a:pt x="1231" y="1370"/>
                    <a:pt x="1236" y="1346"/>
                    <a:pt x="1263" y="1346"/>
                  </a:cubicBezTo>
                  <a:cubicBezTo>
                    <a:pt x="1287" y="1346"/>
                    <a:pt x="1293" y="1361"/>
                    <a:pt x="1293" y="1384"/>
                  </a:cubicBezTo>
                  <a:lnTo>
                    <a:pt x="1293" y="1394"/>
                  </a:lnTo>
                  <a:lnTo>
                    <a:pt x="1248" y="1394"/>
                  </a:lnTo>
                  <a:lnTo>
                    <a:pt x="1248" y="1394"/>
                  </a:lnTo>
                  <a:close/>
                  <a:moveTo>
                    <a:pt x="1163" y="1348"/>
                  </a:moveTo>
                  <a:lnTo>
                    <a:pt x="1163" y="1348"/>
                  </a:lnTo>
                  <a:lnTo>
                    <a:pt x="1182" y="1348"/>
                  </a:lnTo>
                  <a:lnTo>
                    <a:pt x="1197" y="1416"/>
                  </a:lnTo>
                  <a:lnTo>
                    <a:pt x="1197" y="1416"/>
                  </a:lnTo>
                  <a:lnTo>
                    <a:pt x="1210" y="1348"/>
                  </a:lnTo>
                  <a:lnTo>
                    <a:pt x="1229" y="1348"/>
                  </a:lnTo>
                  <a:lnTo>
                    <a:pt x="1206" y="1434"/>
                  </a:lnTo>
                  <a:lnTo>
                    <a:pt x="1186" y="1434"/>
                  </a:lnTo>
                  <a:lnTo>
                    <a:pt x="1163" y="1348"/>
                  </a:lnTo>
                  <a:lnTo>
                    <a:pt x="1163" y="1348"/>
                  </a:lnTo>
                  <a:close/>
                  <a:moveTo>
                    <a:pt x="1130" y="1424"/>
                  </a:moveTo>
                  <a:lnTo>
                    <a:pt x="1130" y="1424"/>
                  </a:lnTo>
                  <a:cubicBezTo>
                    <a:pt x="1143" y="1424"/>
                    <a:pt x="1145" y="1413"/>
                    <a:pt x="1145" y="1391"/>
                  </a:cubicBezTo>
                  <a:cubicBezTo>
                    <a:pt x="1145" y="1372"/>
                    <a:pt x="1143" y="1359"/>
                    <a:pt x="1130" y="1359"/>
                  </a:cubicBezTo>
                  <a:cubicBezTo>
                    <a:pt x="1118" y="1359"/>
                    <a:pt x="1116" y="1372"/>
                    <a:pt x="1116" y="1391"/>
                  </a:cubicBezTo>
                  <a:cubicBezTo>
                    <a:pt x="1116" y="1413"/>
                    <a:pt x="1118" y="1424"/>
                    <a:pt x="1130" y="1424"/>
                  </a:cubicBezTo>
                  <a:lnTo>
                    <a:pt x="1130" y="1424"/>
                  </a:lnTo>
                  <a:close/>
                  <a:moveTo>
                    <a:pt x="1130" y="1346"/>
                  </a:moveTo>
                  <a:lnTo>
                    <a:pt x="1130" y="1346"/>
                  </a:lnTo>
                  <a:cubicBezTo>
                    <a:pt x="1155" y="1346"/>
                    <a:pt x="1163" y="1365"/>
                    <a:pt x="1163" y="1391"/>
                  </a:cubicBezTo>
                  <a:cubicBezTo>
                    <a:pt x="1163" y="1418"/>
                    <a:pt x="1154" y="1436"/>
                    <a:pt x="1130" y="1436"/>
                  </a:cubicBezTo>
                  <a:cubicBezTo>
                    <a:pt x="1107" y="1436"/>
                    <a:pt x="1099" y="1418"/>
                    <a:pt x="1099" y="1391"/>
                  </a:cubicBezTo>
                  <a:cubicBezTo>
                    <a:pt x="1099" y="1365"/>
                    <a:pt x="1106" y="1346"/>
                    <a:pt x="1130" y="1346"/>
                  </a:cubicBezTo>
                  <a:lnTo>
                    <a:pt x="1130" y="1346"/>
                  </a:lnTo>
                  <a:close/>
                  <a:moveTo>
                    <a:pt x="1092" y="1403"/>
                  </a:moveTo>
                  <a:lnTo>
                    <a:pt x="1092" y="1403"/>
                  </a:lnTo>
                  <a:cubicBezTo>
                    <a:pt x="1090" y="1423"/>
                    <a:pt x="1083" y="1436"/>
                    <a:pt x="1062" y="1436"/>
                  </a:cubicBezTo>
                  <a:cubicBezTo>
                    <a:pt x="1037" y="1436"/>
                    <a:pt x="1030" y="1418"/>
                    <a:pt x="1030" y="1391"/>
                  </a:cubicBezTo>
                  <a:cubicBezTo>
                    <a:pt x="1030" y="1365"/>
                    <a:pt x="1037" y="1346"/>
                    <a:pt x="1062" y="1346"/>
                  </a:cubicBezTo>
                  <a:cubicBezTo>
                    <a:pt x="1088" y="1346"/>
                    <a:pt x="1092" y="1366"/>
                    <a:pt x="1092" y="1377"/>
                  </a:cubicBezTo>
                  <a:lnTo>
                    <a:pt x="1075" y="1377"/>
                  </a:lnTo>
                  <a:cubicBezTo>
                    <a:pt x="1075" y="1369"/>
                    <a:pt x="1072" y="1359"/>
                    <a:pt x="1062" y="1359"/>
                  </a:cubicBezTo>
                  <a:cubicBezTo>
                    <a:pt x="1050" y="1359"/>
                    <a:pt x="1048" y="1372"/>
                    <a:pt x="1048" y="1391"/>
                  </a:cubicBezTo>
                  <a:cubicBezTo>
                    <a:pt x="1048" y="1410"/>
                    <a:pt x="1050" y="1424"/>
                    <a:pt x="1062" y="1424"/>
                  </a:cubicBezTo>
                  <a:cubicBezTo>
                    <a:pt x="1072" y="1424"/>
                    <a:pt x="1075" y="1416"/>
                    <a:pt x="1075" y="1403"/>
                  </a:cubicBezTo>
                  <a:lnTo>
                    <a:pt x="1092" y="1403"/>
                  </a:lnTo>
                  <a:lnTo>
                    <a:pt x="1092" y="1403"/>
                  </a:lnTo>
                  <a:close/>
                  <a:moveTo>
                    <a:pt x="1007" y="1373"/>
                  </a:moveTo>
                  <a:lnTo>
                    <a:pt x="1007" y="1373"/>
                  </a:lnTo>
                  <a:lnTo>
                    <a:pt x="1007" y="1371"/>
                  </a:lnTo>
                  <a:cubicBezTo>
                    <a:pt x="1007" y="1364"/>
                    <a:pt x="1004" y="1358"/>
                    <a:pt x="995" y="1358"/>
                  </a:cubicBezTo>
                  <a:cubicBezTo>
                    <a:pt x="988" y="1358"/>
                    <a:pt x="983" y="1361"/>
                    <a:pt x="983" y="1369"/>
                  </a:cubicBezTo>
                  <a:cubicBezTo>
                    <a:pt x="983" y="1376"/>
                    <a:pt x="986" y="1379"/>
                    <a:pt x="995" y="1382"/>
                  </a:cubicBezTo>
                  <a:lnTo>
                    <a:pt x="1006" y="1386"/>
                  </a:lnTo>
                  <a:cubicBezTo>
                    <a:pt x="1019" y="1390"/>
                    <a:pt x="1025" y="1397"/>
                    <a:pt x="1025" y="1410"/>
                  </a:cubicBezTo>
                  <a:cubicBezTo>
                    <a:pt x="1025" y="1429"/>
                    <a:pt x="1011" y="1436"/>
                    <a:pt x="994" y="1436"/>
                  </a:cubicBezTo>
                  <a:cubicBezTo>
                    <a:pt x="972" y="1436"/>
                    <a:pt x="966" y="1426"/>
                    <a:pt x="966" y="1410"/>
                  </a:cubicBezTo>
                  <a:lnTo>
                    <a:pt x="966" y="1407"/>
                  </a:lnTo>
                  <a:lnTo>
                    <a:pt x="981" y="1407"/>
                  </a:lnTo>
                  <a:lnTo>
                    <a:pt x="981" y="1409"/>
                  </a:lnTo>
                  <a:cubicBezTo>
                    <a:pt x="981" y="1419"/>
                    <a:pt x="985" y="1425"/>
                    <a:pt x="995" y="1425"/>
                  </a:cubicBezTo>
                  <a:cubicBezTo>
                    <a:pt x="1004" y="1425"/>
                    <a:pt x="1009" y="1420"/>
                    <a:pt x="1009" y="1412"/>
                  </a:cubicBezTo>
                  <a:cubicBezTo>
                    <a:pt x="1009" y="1406"/>
                    <a:pt x="1005" y="1401"/>
                    <a:pt x="999" y="1399"/>
                  </a:cubicBezTo>
                  <a:lnTo>
                    <a:pt x="985" y="1394"/>
                  </a:lnTo>
                  <a:cubicBezTo>
                    <a:pt x="972" y="1390"/>
                    <a:pt x="967" y="1383"/>
                    <a:pt x="967" y="1370"/>
                  </a:cubicBezTo>
                  <a:cubicBezTo>
                    <a:pt x="967" y="1354"/>
                    <a:pt x="978" y="1346"/>
                    <a:pt x="996" y="1346"/>
                  </a:cubicBezTo>
                  <a:cubicBezTo>
                    <a:pt x="1018" y="1346"/>
                    <a:pt x="1023" y="1359"/>
                    <a:pt x="1023" y="1370"/>
                  </a:cubicBezTo>
                  <a:lnTo>
                    <a:pt x="1023" y="1373"/>
                  </a:lnTo>
                  <a:lnTo>
                    <a:pt x="1007" y="1373"/>
                  </a:lnTo>
                  <a:lnTo>
                    <a:pt x="1007" y="1373"/>
                  </a:lnTo>
                  <a:close/>
                  <a:moveTo>
                    <a:pt x="938" y="1348"/>
                  </a:moveTo>
                  <a:lnTo>
                    <a:pt x="938" y="1348"/>
                  </a:lnTo>
                  <a:lnTo>
                    <a:pt x="956" y="1348"/>
                  </a:lnTo>
                  <a:lnTo>
                    <a:pt x="956" y="1434"/>
                  </a:lnTo>
                  <a:lnTo>
                    <a:pt x="938" y="1434"/>
                  </a:lnTo>
                  <a:lnTo>
                    <a:pt x="938" y="1348"/>
                  </a:lnTo>
                  <a:close/>
                  <a:moveTo>
                    <a:pt x="938" y="1319"/>
                  </a:moveTo>
                  <a:lnTo>
                    <a:pt x="938" y="1319"/>
                  </a:lnTo>
                  <a:lnTo>
                    <a:pt x="956" y="1319"/>
                  </a:lnTo>
                  <a:lnTo>
                    <a:pt x="956" y="1336"/>
                  </a:lnTo>
                  <a:lnTo>
                    <a:pt x="938" y="1336"/>
                  </a:lnTo>
                  <a:lnTo>
                    <a:pt x="938" y="1319"/>
                  </a:lnTo>
                  <a:close/>
                  <a:moveTo>
                    <a:pt x="873" y="1420"/>
                  </a:moveTo>
                  <a:lnTo>
                    <a:pt x="873" y="1420"/>
                  </a:lnTo>
                  <a:lnTo>
                    <a:pt x="888" y="1420"/>
                  </a:lnTo>
                  <a:cubicBezTo>
                    <a:pt x="903" y="1420"/>
                    <a:pt x="909" y="1411"/>
                    <a:pt x="909" y="1377"/>
                  </a:cubicBezTo>
                  <a:cubicBezTo>
                    <a:pt x="909" y="1345"/>
                    <a:pt x="904" y="1334"/>
                    <a:pt x="888" y="1334"/>
                  </a:cubicBezTo>
                  <a:lnTo>
                    <a:pt x="873" y="1334"/>
                  </a:lnTo>
                  <a:lnTo>
                    <a:pt x="873" y="1420"/>
                  </a:lnTo>
                  <a:lnTo>
                    <a:pt x="873" y="1420"/>
                  </a:lnTo>
                  <a:close/>
                  <a:moveTo>
                    <a:pt x="855" y="1320"/>
                  </a:moveTo>
                  <a:lnTo>
                    <a:pt x="855" y="1320"/>
                  </a:lnTo>
                  <a:lnTo>
                    <a:pt x="887" y="1320"/>
                  </a:lnTo>
                  <a:cubicBezTo>
                    <a:pt x="923" y="1320"/>
                    <a:pt x="928" y="1344"/>
                    <a:pt x="928" y="1377"/>
                  </a:cubicBezTo>
                  <a:cubicBezTo>
                    <a:pt x="928" y="1411"/>
                    <a:pt x="923" y="1434"/>
                    <a:pt x="887" y="1434"/>
                  </a:cubicBezTo>
                  <a:lnTo>
                    <a:pt x="855" y="1434"/>
                  </a:lnTo>
                  <a:lnTo>
                    <a:pt x="855" y="1320"/>
                  </a:lnTo>
                  <a:lnTo>
                    <a:pt x="855" y="1320"/>
                  </a:lnTo>
                  <a:close/>
                  <a:moveTo>
                    <a:pt x="784" y="1320"/>
                  </a:moveTo>
                  <a:lnTo>
                    <a:pt x="784" y="1320"/>
                  </a:lnTo>
                  <a:lnTo>
                    <a:pt x="801" y="1320"/>
                  </a:lnTo>
                  <a:lnTo>
                    <a:pt x="801" y="1434"/>
                  </a:lnTo>
                  <a:lnTo>
                    <a:pt x="784" y="1434"/>
                  </a:lnTo>
                  <a:lnTo>
                    <a:pt x="784" y="1320"/>
                  </a:lnTo>
                  <a:close/>
                  <a:moveTo>
                    <a:pt x="751" y="1389"/>
                  </a:moveTo>
                  <a:lnTo>
                    <a:pt x="751" y="1389"/>
                  </a:lnTo>
                  <a:cubicBezTo>
                    <a:pt x="746" y="1392"/>
                    <a:pt x="737" y="1394"/>
                    <a:pt x="732" y="1397"/>
                  </a:cubicBezTo>
                  <a:cubicBezTo>
                    <a:pt x="727" y="1399"/>
                    <a:pt x="725" y="1404"/>
                    <a:pt x="725" y="1411"/>
                  </a:cubicBezTo>
                  <a:cubicBezTo>
                    <a:pt x="725" y="1418"/>
                    <a:pt x="728" y="1424"/>
                    <a:pt x="735" y="1424"/>
                  </a:cubicBezTo>
                  <a:cubicBezTo>
                    <a:pt x="746" y="1424"/>
                    <a:pt x="751" y="1416"/>
                    <a:pt x="751" y="1403"/>
                  </a:cubicBezTo>
                  <a:lnTo>
                    <a:pt x="751" y="1389"/>
                  </a:lnTo>
                  <a:lnTo>
                    <a:pt x="751" y="1389"/>
                  </a:lnTo>
                  <a:close/>
                  <a:moveTo>
                    <a:pt x="767" y="1416"/>
                  </a:moveTo>
                  <a:lnTo>
                    <a:pt x="767" y="1416"/>
                  </a:lnTo>
                  <a:cubicBezTo>
                    <a:pt x="767" y="1420"/>
                    <a:pt x="769" y="1422"/>
                    <a:pt x="771" y="1422"/>
                  </a:cubicBezTo>
                  <a:cubicBezTo>
                    <a:pt x="773" y="1422"/>
                    <a:pt x="774" y="1422"/>
                    <a:pt x="774" y="1422"/>
                  </a:cubicBezTo>
                  <a:lnTo>
                    <a:pt x="774" y="1433"/>
                  </a:lnTo>
                  <a:cubicBezTo>
                    <a:pt x="772" y="1434"/>
                    <a:pt x="769" y="1435"/>
                    <a:pt x="766" y="1435"/>
                  </a:cubicBezTo>
                  <a:cubicBezTo>
                    <a:pt x="758" y="1435"/>
                    <a:pt x="752" y="1432"/>
                    <a:pt x="751" y="1424"/>
                  </a:cubicBezTo>
                  <a:lnTo>
                    <a:pt x="751" y="1424"/>
                  </a:lnTo>
                  <a:cubicBezTo>
                    <a:pt x="746" y="1432"/>
                    <a:pt x="740" y="1436"/>
                    <a:pt x="730" y="1436"/>
                  </a:cubicBezTo>
                  <a:cubicBezTo>
                    <a:pt x="716" y="1436"/>
                    <a:pt x="707" y="1429"/>
                    <a:pt x="707" y="1412"/>
                  </a:cubicBezTo>
                  <a:cubicBezTo>
                    <a:pt x="707" y="1393"/>
                    <a:pt x="716" y="1389"/>
                    <a:pt x="727" y="1385"/>
                  </a:cubicBezTo>
                  <a:lnTo>
                    <a:pt x="741" y="1382"/>
                  </a:lnTo>
                  <a:cubicBezTo>
                    <a:pt x="747" y="1380"/>
                    <a:pt x="751" y="1378"/>
                    <a:pt x="751" y="1371"/>
                  </a:cubicBezTo>
                  <a:cubicBezTo>
                    <a:pt x="751" y="1363"/>
                    <a:pt x="748" y="1358"/>
                    <a:pt x="739" y="1358"/>
                  </a:cubicBezTo>
                  <a:cubicBezTo>
                    <a:pt x="727" y="1358"/>
                    <a:pt x="726" y="1366"/>
                    <a:pt x="726" y="1374"/>
                  </a:cubicBezTo>
                  <a:lnTo>
                    <a:pt x="710" y="1374"/>
                  </a:lnTo>
                  <a:cubicBezTo>
                    <a:pt x="710" y="1356"/>
                    <a:pt x="717" y="1346"/>
                    <a:pt x="740" y="1346"/>
                  </a:cubicBezTo>
                  <a:cubicBezTo>
                    <a:pt x="755" y="1346"/>
                    <a:pt x="767" y="1352"/>
                    <a:pt x="767" y="1367"/>
                  </a:cubicBezTo>
                  <a:lnTo>
                    <a:pt x="767" y="1416"/>
                  </a:lnTo>
                  <a:lnTo>
                    <a:pt x="767" y="1416"/>
                  </a:lnTo>
                  <a:close/>
                  <a:moveTo>
                    <a:pt x="703" y="1403"/>
                  </a:moveTo>
                  <a:lnTo>
                    <a:pt x="703" y="1403"/>
                  </a:lnTo>
                  <a:cubicBezTo>
                    <a:pt x="702" y="1423"/>
                    <a:pt x="695" y="1436"/>
                    <a:pt x="674" y="1436"/>
                  </a:cubicBezTo>
                  <a:cubicBezTo>
                    <a:pt x="649" y="1436"/>
                    <a:pt x="642" y="1418"/>
                    <a:pt x="642" y="1391"/>
                  </a:cubicBezTo>
                  <a:cubicBezTo>
                    <a:pt x="642" y="1365"/>
                    <a:pt x="649" y="1346"/>
                    <a:pt x="674" y="1346"/>
                  </a:cubicBezTo>
                  <a:cubicBezTo>
                    <a:pt x="699" y="1346"/>
                    <a:pt x="703" y="1366"/>
                    <a:pt x="703" y="1377"/>
                  </a:cubicBezTo>
                  <a:lnTo>
                    <a:pt x="686" y="1377"/>
                  </a:lnTo>
                  <a:cubicBezTo>
                    <a:pt x="686" y="1369"/>
                    <a:pt x="684" y="1359"/>
                    <a:pt x="674" y="1359"/>
                  </a:cubicBezTo>
                  <a:cubicBezTo>
                    <a:pt x="661" y="1359"/>
                    <a:pt x="659" y="1372"/>
                    <a:pt x="659" y="1391"/>
                  </a:cubicBezTo>
                  <a:cubicBezTo>
                    <a:pt x="659" y="1410"/>
                    <a:pt x="661" y="1424"/>
                    <a:pt x="674" y="1424"/>
                  </a:cubicBezTo>
                  <a:cubicBezTo>
                    <a:pt x="683" y="1424"/>
                    <a:pt x="687" y="1416"/>
                    <a:pt x="687" y="1403"/>
                  </a:cubicBezTo>
                  <a:lnTo>
                    <a:pt x="703" y="1403"/>
                  </a:lnTo>
                  <a:lnTo>
                    <a:pt x="703" y="1403"/>
                  </a:lnTo>
                  <a:close/>
                  <a:moveTo>
                    <a:pt x="613" y="1348"/>
                  </a:moveTo>
                  <a:lnTo>
                    <a:pt x="613" y="1348"/>
                  </a:lnTo>
                  <a:lnTo>
                    <a:pt x="630" y="1348"/>
                  </a:lnTo>
                  <a:lnTo>
                    <a:pt x="630" y="1434"/>
                  </a:lnTo>
                  <a:lnTo>
                    <a:pt x="613" y="1434"/>
                  </a:lnTo>
                  <a:lnTo>
                    <a:pt x="613" y="1348"/>
                  </a:lnTo>
                  <a:close/>
                  <a:moveTo>
                    <a:pt x="613" y="1319"/>
                  </a:moveTo>
                  <a:lnTo>
                    <a:pt x="613" y="1319"/>
                  </a:lnTo>
                  <a:lnTo>
                    <a:pt x="630" y="1319"/>
                  </a:lnTo>
                  <a:lnTo>
                    <a:pt x="630" y="1336"/>
                  </a:lnTo>
                  <a:lnTo>
                    <a:pt x="613" y="1336"/>
                  </a:lnTo>
                  <a:lnTo>
                    <a:pt x="613" y="1319"/>
                  </a:lnTo>
                  <a:close/>
                  <a:moveTo>
                    <a:pt x="561" y="1348"/>
                  </a:moveTo>
                  <a:lnTo>
                    <a:pt x="561" y="1348"/>
                  </a:lnTo>
                  <a:lnTo>
                    <a:pt x="573" y="1348"/>
                  </a:lnTo>
                  <a:lnTo>
                    <a:pt x="573" y="1324"/>
                  </a:lnTo>
                  <a:lnTo>
                    <a:pt x="590" y="1324"/>
                  </a:lnTo>
                  <a:lnTo>
                    <a:pt x="590" y="1348"/>
                  </a:lnTo>
                  <a:lnTo>
                    <a:pt x="604" y="1348"/>
                  </a:lnTo>
                  <a:lnTo>
                    <a:pt x="604" y="1361"/>
                  </a:lnTo>
                  <a:lnTo>
                    <a:pt x="590" y="1361"/>
                  </a:lnTo>
                  <a:lnTo>
                    <a:pt x="590" y="1412"/>
                  </a:lnTo>
                  <a:cubicBezTo>
                    <a:pt x="590" y="1419"/>
                    <a:pt x="592" y="1421"/>
                    <a:pt x="598" y="1421"/>
                  </a:cubicBezTo>
                  <a:cubicBezTo>
                    <a:pt x="601" y="1421"/>
                    <a:pt x="603" y="1421"/>
                    <a:pt x="604" y="1421"/>
                  </a:cubicBezTo>
                  <a:lnTo>
                    <a:pt x="604" y="1434"/>
                  </a:lnTo>
                  <a:cubicBezTo>
                    <a:pt x="601" y="1435"/>
                    <a:pt x="596" y="1435"/>
                    <a:pt x="591" y="1435"/>
                  </a:cubicBezTo>
                  <a:cubicBezTo>
                    <a:pt x="579" y="1435"/>
                    <a:pt x="573" y="1432"/>
                    <a:pt x="573" y="1414"/>
                  </a:cubicBezTo>
                  <a:lnTo>
                    <a:pt x="573" y="1361"/>
                  </a:lnTo>
                  <a:lnTo>
                    <a:pt x="561" y="1361"/>
                  </a:lnTo>
                  <a:lnTo>
                    <a:pt x="561" y="1348"/>
                  </a:lnTo>
                  <a:lnTo>
                    <a:pt x="561" y="1348"/>
                  </a:lnTo>
                  <a:close/>
                  <a:moveTo>
                    <a:pt x="541" y="1373"/>
                  </a:moveTo>
                  <a:lnTo>
                    <a:pt x="541" y="1373"/>
                  </a:lnTo>
                  <a:lnTo>
                    <a:pt x="541" y="1371"/>
                  </a:lnTo>
                  <a:cubicBezTo>
                    <a:pt x="541" y="1364"/>
                    <a:pt x="538" y="1358"/>
                    <a:pt x="529" y="1358"/>
                  </a:cubicBezTo>
                  <a:cubicBezTo>
                    <a:pt x="523" y="1358"/>
                    <a:pt x="517" y="1361"/>
                    <a:pt x="517" y="1369"/>
                  </a:cubicBezTo>
                  <a:cubicBezTo>
                    <a:pt x="517" y="1376"/>
                    <a:pt x="520" y="1379"/>
                    <a:pt x="529" y="1382"/>
                  </a:cubicBezTo>
                  <a:lnTo>
                    <a:pt x="540" y="1386"/>
                  </a:lnTo>
                  <a:cubicBezTo>
                    <a:pt x="553" y="1390"/>
                    <a:pt x="559" y="1397"/>
                    <a:pt x="559" y="1410"/>
                  </a:cubicBezTo>
                  <a:cubicBezTo>
                    <a:pt x="559" y="1429"/>
                    <a:pt x="546" y="1436"/>
                    <a:pt x="528" y="1436"/>
                  </a:cubicBezTo>
                  <a:cubicBezTo>
                    <a:pt x="507" y="1436"/>
                    <a:pt x="500" y="1426"/>
                    <a:pt x="500" y="1410"/>
                  </a:cubicBezTo>
                  <a:lnTo>
                    <a:pt x="500" y="1407"/>
                  </a:lnTo>
                  <a:lnTo>
                    <a:pt x="515" y="1407"/>
                  </a:lnTo>
                  <a:lnTo>
                    <a:pt x="515" y="1409"/>
                  </a:lnTo>
                  <a:cubicBezTo>
                    <a:pt x="515" y="1419"/>
                    <a:pt x="519" y="1425"/>
                    <a:pt x="529" y="1425"/>
                  </a:cubicBezTo>
                  <a:cubicBezTo>
                    <a:pt x="538" y="1425"/>
                    <a:pt x="543" y="1420"/>
                    <a:pt x="543" y="1412"/>
                  </a:cubicBezTo>
                  <a:cubicBezTo>
                    <a:pt x="543" y="1406"/>
                    <a:pt x="539" y="1401"/>
                    <a:pt x="533" y="1399"/>
                  </a:cubicBezTo>
                  <a:lnTo>
                    <a:pt x="519" y="1394"/>
                  </a:lnTo>
                  <a:cubicBezTo>
                    <a:pt x="506" y="1390"/>
                    <a:pt x="501" y="1383"/>
                    <a:pt x="501" y="1370"/>
                  </a:cubicBezTo>
                  <a:cubicBezTo>
                    <a:pt x="501" y="1354"/>
                    <a:pt x="513" y="1346"/>
                    <a:pt x="530" y="1346"/>
                  </a:cubicBezTo>
                  <a:cubicBezTo>
                    <a:pt x="552" y="1346"/>
                    <a:pt x="557" y="1359"/>
                    <a:pt x="557" y="1370"/>
                  </a:cubicBezTo>
                  <a:lnTo>
                    <a:pt x="557" y="1373"/>
                  </a:lnTo>
                  <a:lnTo>
                    <a:pt x="541" y="1373"/>
                  </a:lnTo>
                  <a:lnTo>
                    <a:pt x="541" y="1373"/>
                  </a:lnTo>
                  <a:close/>
                  <a:moveTo>
                    <a:pt x="471" y="1348"/>
                  </a:moveTo>
                  <a:lnTo>
                    <a:pt x="471" y="1348"/>
                  </a:lnTo>
                  <a:lnTo>
                    <a:pt x="488" y="1348"/>
                  </a:lnTo>
                  <a:lnTo>
                    <a:pt x="488" y="1434"/>
                  </a:lnTo>
                  <a:lnTo>
                    <a:pt x="471" y="1434"/>
                  </a:lnTo>
                  <a:lnTo>
                    <a:pt x="471" y="1348"/>
                  </a:lnTo>
                  <a:close/>
                  <a:moveTo>
                    <a:pt x="471" y="1319"/>
                  </a:moveTo>
                  <a:lnTo>
                    <a:pt x="471" y="1319"/>
                  </a:lnTo>
                  <a:lnTo>
                    <a:pt x="488" y="1319"/>
                  </a:lnTo>
                  <a:lnTo>
                    <a:pt x="488" y="1336"/>
                  </a:lnTo>
                  <a:lnTo>
                    <a:pt x="471" y="1336"/>
                  </a:lnTo>
                  <a:lnTo>
                    <a:pt x="471" y="1319"/>
                  </a:lnTo>
                  <a:close/>
                  <a:moveTo>
                    <a:pt x="420" y="1348"/>
                  </a:moveTo>
                  <a:lnTo>
                    <a:pt x="420" y="1348"/>
                  </a:lnTo>
                  <a:lnTo>
                    <a:pt x="432" y="1348"/>
                  </a:lnTo>
                  <a:lnTo>
                    <a:pt x="432" y="1324"/>
                  </a:lnTo>
                  <a:lnTo>
                    <a:pt x="449" y="1324"/>
                  </a:lnTo>
                  <a:lnTo>
                    <a:pt x="449" y="1348"/>
                  </a:lnTo>
                  <a:lnTo>
                    <a:pt x="463" y="1348"/>
                  </a:lnTo>
                  <a:lnTo>
                    <a:pt x="463" y="1361"/>
                  </a:lnTo>
                  <a:lnTo>
                    <a:pt x="449" y="1361"/>
                  </a:lnTo>
                  <a:lnTo>
                    <a:pt x="449" y="1412"/>
                  </a:lnTo>
                  <a:cubicBezTo>
                    <a:pt x="449" y="1419"/>
                    <a:pt x="451" y="1421"/>
                    <a:pt x="457" y="1421"/>
                  </a:cubicBezTo>
                  <a:cubicBezTo>
                    <a:pt x="459" y="1421"/>
                    <a:pt x="461" y="1421"/>
                    <a:pt x="463" y="1421"/>
                  </a:cubicBezTo>
                  <a:lnTo>
                    <a:pt x="463" y="1434"/>
                  </a:lnTo>
                  <a:cubicBezTo>
                    <a:pt x="459" y="1435"/>
                    <a:pt x="454" y="1435"/>
                    <a:pt x="449" y="1435"/>
                  </a:cubicBezTo>
                  <a:cubicBezTo>
                    <a:pt x="437" y="1435"/>
                    <a:pt x="432" y="1432"/>
                    <a:pt x="432" y="1414"/>
                  </a:cubicBezTo>
                  <a:lnTo>
                    <a:pt x="432" y="1361"/>
                  </a:lnTo>
                  <a:lnTo>
                    <a:pt x="420" y="1361"/>
                  </a:lnTo>
                  <a:lnTo>
                    <a:pt x="420" y="1348"/>
                  </a:lnTo>
                  <a:lnTo>
                    <a:pt x="420" y="1348"/>
                  </a:lnTo>
                  <a:close/>
                  <a:moveTo>
                    <a:pt x="395" y="1389"/>
                  </a:moveTo>
                  <a:lnTo>
                    <a:pt x="395" y="1389"/>
                  </a:lnTo>
                  <a:cubicBezTo>
                    <a:pt x="390" y="1392"/>
                    <a:pt x="381" y="1394"/>
                    <a:pt x="376" y="1397"/>
                  </a:cubicBezTo>
                  <a:cubicBezTo>
                    <a:pt x="371" y="1399"/>
                    <a:pt x="369" y="1404"/>
                    <a:pt x="369" y="1411"/>
                  </a:cubicBezTo>
                  <a:cubicBezTo>
                    <a:pt x="369" y="1418"/>
                    <a:pt x="372" y="1424"/>
                    <a:pt x="379" y="1424"/>
                  </a:cubicBezTo>
                  <a:cubicBezTo>
                    <a:pt x="390" y="1424"/>
                    <a:pt x="395" y="1416"/>
                    <a:pt x="395" y="1403"/>
                  </a:cubicBezTo>
                  <a:lnTo>
                    <a:pt x="395" y="1389"/>
                  </a:lnTo>
                  <a:lnTo>
                    <a:pt x="395" y="1389"/>
                  </a:lnTo>
                  <a:close/>
                  <a:moveTo>
                    <a:pt x="411" y="1416"/>
                  </a:moveTo>
                  <a:lnTo>
                    <a:pt x="411" y="1416"/>
                  </a:lnTo>
                  <a:cubicBezTo>
                    <a:pt x="411" y="1420"/>
                    <a:pt x="413" y="1422"/>
                    <a:pt x="416" y="1422"/>
                  </a:cubicBezTo>
                  <a:cubicBezTo>
                    <a:pt x="417" y="1422"/>
                    <a:pt x="418" y="1422"/>
                    <a:pt x="418" y="1422"/>
                  </a:cubicBezTo>
                  <a:lnTo>
                    <a:pt x="418" y="1433"/>
                  </a:lnTo>
                  <a:cubicBezTo>
                    <a:pt x="416" y="1434"/>
                    <a:pt x="413" y="1435"/>
                    <a:pt x="410" y="1435"/>
                  </a:cubicBezTo>
                  <a:cubicBezTo>
                    <a:pt x="402" y="1435"/>
                    <a:pt x="396" y="1432"/>
                    <a:pt x="395" y="1424"/>
                  </a:cubicBezTo>
                  <a:lnTo>
                    <a:pt x="395" y="1424"/>
                  </a:lnTo>
                  <a:cubicBezTo>
                    <a:pt x="390" y="1432"/>
                    <a:pt x="384" y="1436"/>
                    <a:pt x="374" y="1436"/>
                  </a:cubicBezTo>
                  <a:cubicBezTo>
                    <a:pt x="360" y="1436"/>
                    <a:pt x="351" y="1429"/>
                    <a:pt x="351" y="1412"/>
                  </a:cubicBezTo>
                  <a:cubicBezTo>
                    <a:pt x="351" y="1393"/>
                    <a:pt x="360" y="1389"/>
                    <a:pt x="371" y="1385"/>
                  </a:cubicBezTo>
                  <a:lnTo>
                    <a:pt x="385" y="1382"/>
                  </a:lnTo>
                  <a:cubicBezTo>
                    <a:pt x="391" y="1380"/>
                    <a:pt x="395" y="1378"/>
                    <a:pt x="395" y="1371"/>
                  </a:cubicBezTo>
                  <a:cubicBezTo>
                    <a:pt x="395" y="1363"/>
                    <a:pt x="392" y="1358"/>
                    <a:pt x="383" y="1358"/>
                  </a:cubicBezTo>
                  <a:cubicBezTo>
                    <a:pt x="372" y="1358"/>
                    <a:pt x="370" y="1366"/>
                    <a:pt x="370" y="1374"/>
                  </a:cubicBezTo>
                  <a:lnTo>
                    <a:pt x="354" y="1374"/>
                  </a:lnTo>
                  <a:cubicBezTo>
                    <a:pt x="354" y="1356"/>
                    <a:pt x="361" y="1346"/>
                    <a:pt x="384" y="1346"/>
                  </a:cubicBezTo>
                  <a:cubicBezTo>
                    <a:pt x="399" y="1346"/>
                    <a:pt x="411" y="1352"/>
                    <a:pt x="411" y="1367"/>
                  </a:cubicBezTo>
                  <a:lnTo>
                    <a:pt x="411" y="1416"/>
                  </a:lnTo>
                  <a:lnTo>
                    <a:pt x="411" y="1416"/>
                  </a:lnTo>
                  <a:close/>
                  <a:moveTo>
                    <a:pt x="304" y="1348"/>
                  </a:moveTo>
                  <a:lnTo>
                    <a:pt x="304" y="1348"/>
                  </a:lnTo>
                  <a:lnTo>
                    <a:pt x="316" y="1348"/>
                  </a:lnTo>
                  <a:lnTo>
                    <a:pt x="316" y="1324"/>
                  </a:lnTo>
                  <a:lnTo>
                    <a:pt x="333" y="1324"/>
                  </a:lnTo>
                  <a:lnTo>
                    <a:pt x="333" y="1348"/>
                  </a:lnTo>
                  <a:lnTo>
                    <a:pt x="347" y="1348"/>
                  </a:lnTo>
                  <a:lnTo>
                    <a:pt x="347" y="1361"/>
                  </a:lnTo>
                  <a:lnTo>
                    <a:pt x="333" y="1361"/>
                  </a:lnTo>
                  <a:lnTo>
                    <a:pt x="333" y="1412"/>
                  </a:lnTo>
                  <a:cubicBezTo>
                    <a:pt x="333" y="1419"/>
                    <a:pt x="335" y="1421"/>
                    <a:pt x="341" y="1421"/>
                  </a:cubicBezTo>
                  <a:cubicBezTo>
                    <a:pt x="343" y="1421"/>
                    <a:pt x="345" y="1421"/>
                    <a:pt x="347" y="1421"/>
                  </a:cubicBezTo>
                  <a:lnTo>
                    <a:pt x="347" y="1434"/>
                  </a:lnTo>
                  <a:cubicBezTo>
                    <a:pt x="343" y="1435"/>
                    <a:pt x="339" y="1435"/>
                    <a:pt x="333" y="1435"/>
                  </a:cubicBezTo>
                  <a:cubicBezTo>
                    <a:pt x="321" y="1435"/>
                    <a:pt x="316" y="1432"/>
                    <a:pt x="316" y="1414"/>
                  </a:cubicBezTo>
                  <a:lnTo>
                    <a:pt x="316" y="1361"/>
                  </a:lnTo>
                  <a:lnTo>
                    <a:pt x="304" y="1361"/>
                  </a:lnTo>
                  <a:lnTo>
                    <a:pt x="304" y="1348"/>
                  </a:lnTo>
                  <a:lnTo>
                    <a:pt x="304" y="1348"/>
                  </a:lnTo>
                  <a:close/>
                  <a:moveTo>
                    <a:pt x="247" y="1399"/>
                  </a:moveTo>
                  <a:lnTo>
                    <a:pt x="247" y="1399"/>
                  </a:lnTo>
                  <a:lnTo>
                    <a:pt x="247" y="1402"/>
                  </a:lnTo>
                  <a:cubicBezTo>
                    <a:pt x="247" y="1416"/>
                    <a:pt x="253" y="1423"/>
                    <a:pt x="266" y="1423"/>
                  </a:cubicBezTo>
                  <a:cubicBezTo>
                    <a:pt x="277" y="1423"/>
                    <a:pt x="283" y="1415"/>
                    <a:pt x="283" y="1406"/>
                  </a:cubicBezTo>
                  <a:cubicBezTo>
                    <a:pt x="283" y="1394"/>
                    <a:pt x="277" y="1389"/>
                    <a:pt x="267" y="1386"/>
                  </a:cubicBezTo>
                  <a:lnTo>
                    <a:pt x="254" y="1382"/>
                  </a:lnTo>
                  <a:cubicBezTo>
                    <a:pt x="238" y="1375"/>
                    <a:pt x="231" y="1367"/>
                    <a:pt x="231" y="1350"/>
                  </a:cubicBezTo>
                  <a:cubicBezTo>
                    <a:pt x="231" y="1330"/>
                    <a:pt x="245" y="1318"/>
                    <a:pt x="266" y="1318"/>
                  </a:cubicBezTo>
                  <a:cubicBezTo>
                    <a:pt x="295" y="1318"/>
                    <a:pt x="298" y="1336"/>
                    <a:pt x="298" y="1348"/>
                  </a:cubicBezTo>
                  <a:lnTo>
                    <a:pt x="298" y="1351"/>
                  </a:lnTo>
                  <a:lnTo>
                    <a:pt x="280" y="1351"/>
                  </a:lnTo>
                  <a:lnTo>
                    <a:pt x="280" y="1348"/>
                  </a:lnTo>
                  <a:cubicBezTo>
                    <a:pt x="280" y="1338"/>
                    <a:pt x="275" y="1332"/>
                    <a:pt x="264" y="1332"/>
                  </a:cubicBezTo>
                  <a:cubicBezTo>
                    <a:pt x="256" y="1332"/>
                    <a:pt x="249" y="1336"/>
                    <a:pt x="249" y="1348"/>
                  </a:cubicBezTo>
                  <a:cubicBezTo>
                    <a:pt x="249" y="1358"/>
                    <a:pt x="254" y="1363"/>
                    <a:pt x="266" y="1368"/>
                  </a:cubicBezTo>
                  <a:lnTo>
                    <a:pt x="278" y="1372"/>
                  </a:lnTo>
                  <a:cubicBezTo>
                    <a:pt x="294" y="1378"/>
                    <a:pt x="301" y="1387"/>
                    <a:pt x="301" y="1402"/>
                  </a:cubicBezTo>
                  <a:cubicBezTo>
                    <a:pt x="301" y="1426"/>
                    <a:pt x="287" y="1436"/>
                    <a:pt x="264" y="1436"/>
                  </a:cubicBezTo>
                  <a:cubicBezTo>
                    <a:pt x="235" y="1436"/>
                    <a:pt x="229" y="1418"/>
                    <a:pt x="229" y="1402"/>
                  </a:cubicBezTo>
                  <a:lnTo>
                    <a:pt x="229" y="1399"/>
                  </a:lnTo>
                  <a:lnTo>
                    <a:pt x="247" y="1399"/>
                  </a:lnTo>
                  <a:lnTo>
                    <a:pt x="247" y="1399"/>
                  </a:lnTo>
                  <a:close/>
                  <a:moveTo>
                    <a:pt x="404" y="8"/>
                  </a:moveTo>
                  <a:lnTo>
                    <a:pt x="404" y="8"/>
                  </a:lnTo>
                  <a:cubicBezTo>
                    <a:pt x="363" y="16"/>
                    <a:pt x="336" y="56"/>
                    <a:pt x="344" y="97"/>
                  </a:cubicBezTo>
                  <a:cubicBezTo>
                    <a:pt x="353" y="138"/>
                    <a:pt x="393" y="165"/>
                    <a:pt x="434" y="157"/>
                  </a:cubicBezTo>
                  <a:cubicBezTo>
                    <a:pt x="475" y="148"/>
                    <a:pt x="502" y="108"/>
                    <a:pt x="494" y="67"/>
                  </a:cubicBezTo>
                  <a:cubicBezTo>
                    <a:pt x="485" y="26"/>
                    <a:pt x="445" y="0"/>
                    <a:pt x="404" y="8"/>
                  </a:cubicBezTo>
                  <a:lnTo>
                    <a:pt x="404" y="8"/>
                  </a:lnTo>
                  <a:close/>
                  <a:moveTo>
                    <a:pt x="947" y="1117"/>
                  </a:moveTo>
                  <a:lnTo>
                    <a:pt x="947" y="1117"/>
                  </a:lnTo>
                  <a:lnTo>
                    <a:pt x="947" y="1117"/>
                  </a:lnTo>
                  <a:lnTo>
                    <a:pt x="1045" y="632"/>
                  </a:lnTo>
                  <a:cubicBezTo>
                    <a:pt x="1045" y="631"/>
                    <a:pt x="1045" y="631"/>
                    <a:pt x="1045" y="630"/>
                  </a:cubicBezTo>
                  <a:cubicBezTo>
                    <a:pt x="1059" y="567"/>
                    <a:pt x="1121" y="516"/>
                    <a:pt x="1184" y="516"/>
                  </a:cubicBezTo>
                  <a:lnTo>
                    <a:pt x="1207" y="516"/>
                  </a:lnTo>
                  <a:cubicBezTo>
                    <a:pt x="1271" y="516"/>
                    <a:pt x="1313" y="568"/>
                    <a:pt x="1300" y="632"/>
                  </a:cubicBezTo>
                  <a:lnTo>
                    <a:pt x="1202" y="1117"/>
                  </a:lnTo>
                  <a:lnTo>
                    <a:pt x="1342" y="1117"/>
                  </a:lnTo>
                  <a:lnTo>
                    <a:pt x="1439" y="632"/>
                  </a:lnTo>
                  <a:cubicBezTo>
                    <a:pt x="1468" y="491"/>
                    <a:pt x="1376" y="376"/>
                    <a:pt x="1235" y="376"/>
                  </a:cubicBezTo>
                  <a:lnTo>
                    <a:pt x="1212" y="376"/>
                  </a:lnTo>
                  <a:cubicBezTo>
                    <a:pt x="1139" y="376"/>
                    <a:pt x="1067" y="407"/>
                    <a:pt x="1010" y="457"/>
                  </a:cubicBezTo>
                  <a:cubicBezTo>
                    <a:pt x="973" y="407"/>
                    <a:pt x="913" y="376"/>
                    <a:pt x="840" y="376"/>
                  </a:cubicBezTo>
                  <a:lnTo>
                    <a:pt x="818" y="376"/>
                  </a:lnTo>
                  <a:cubicBezTo>
                    <a:pt x="676" y="376"/>
                    <a:pt x="538" y="491"/>
                    <a:pt x="510" y="632"/>
                  </a:cubicBezTo>
                  <a:lnTo>
                    <a:pt x="412" y="1117"/>
                  </a:lnTo>
                  <a:lnTo>
                    <a:pt x="552" y="1117"/>
                  </a:lnTo>
                  <a:lnTo>
                    <a:pt x="650" y="632"/>
                  </a:lnTo>
                  <a:cubicBezTo>
                    <a:pt x="663" y="568"/>
                    <a:pt x="725" y="516"/>
                    <a:pt x="790" y="516"/>
                  </a:cubicBezTo>
                  <a:lnTo>
                    <a:pt x="812" y="516"/>
                  </a:lnTo>
                  <a:cubicBezTo>
                    <a:pt x="876" y="516"/>
                    <a:pt x="917" y="567"/>
                    <a:pt x="905" y="630"/>
                  </a:cubicBezTo>
                  <a:cubicBezTo>
                    <a:pt x="905" y="631"/>
                    <a:pt x="905" y="631"/>
                    <a:pt x="905" y="632"/>
                  </a:cubicBezTo>
                  <a:lnTo>
                    <a:pt x="807" y="1117"/>
                  </a:lnTo>
                  <a:lnTo>
                    <a:pt x="947" y="1117"/>
                  </a:lnTo>
                  <a:lnTo>
                    <a:pt x="947" y="1117"/>
                  </a:lnTo>
                  <a:close/>
                  <a:moveTo>
                    <a:pt x="281" y="388"/>
                  </a:moveTo>
                  <a:lnTo>
                    <a:pt x="281" y="388"/>
                  </a:lnTo>
                  <a:lnTo>
                    <a:pt x="153" y="1067"/>
                  </a:lnTo>
                  <a:cubicBezTo>
                    <a:pt x="138" y="1142"/>
                    <a:pt x="118" y="1155"/>
                    <a:pt x="78" y="1155"/>
                  </a:cubicBezTo>
                  <a:cubicBezTo>
                    <a:pt x="61" y="1155"/>
                    <a:pt x="47" y="1155"/>
                    <a:pt x="31" y="1153"/>
                  </a:cubicBezTo>
                  <a:lnTo>
                    <a:pt x="22" y="1151"/>
                  </a:lnTo>
                  <a:lnTo>
                    <a:pt x="0" y="1268"/>
                  </a:lnTo>
                  <a:lnTo>
                    <a:pt x="6" y="1269"/>
                  </a:lnTo>
                  <a:cubicBezTo>
                    <a:pt x="25" y="1273"/>
                    <a:pt x="45" y="1275"/>
                    <a:pt x="68" y="1275"/>
                  </a:cubicBezTo>
                  <a:cubicBezTo>
                    <a:pt x="184" y="1275"/>
                    <a:pt x="261" y="1208"/>
                    <a:pt x="284" y="1086"/>
                  </a:cubicBezTo>
                  <a:lnTo>
                    <a:pt x="417" y="388"/>
                  </a:lnTo>
                  <a:lnTo>
                    <a:pt x="281" y="388"/>
                  </a:lnTo>
                  <a:lnTo>
                    <a:pt x="281" y="388"/>
                  </a:lnTo>
                  <a:close/>
                  <a:moveTo>
                    <a:pt x="1758" y="1011"/>
                  </a:moveTo>
                  <a:lnTo>
                    <a:pt x="1758" y="1011"/>
                  </a:lnTo>
                  <a:cubicBezTo>
                    <a:pt x="1944" y="1011"/>
                    <a:pt x="2001" y="826"/>
                    <a:pt x="2017" y="746"/>
                  </a:cubicBezTo>
                  <a:cubicBezTo>
                    <a:pt x="2042" y="621"/>
                    <a:pt x="2001" y="494"/>
                    <a:pt x="1853" y="494"/>
                  </a:cubicBezTo>
                  <a:cubicBezTo>
                    <a:pt x="1698" y="494"/>
                    <a:pt x="1617" y="627"/>
                    <a:pt x="1592" y="752"/>
                  </a:cubicBezTo>
                  <a:cubicBezTo>
                    <a:pt x="1580" y="812"/>
                    <a:pt x="1557" y="1011"/>
                    <a:pt x="1758" y="1011"/>
                  </a:cubicBezTo>
                  <a:lnTo>
                    <a:pt x="1758" y="1011"/>
                  </a:lnTo>
                  <a:close/>
                  <a:moveTo>
                    <a:pt x="2157" y="754"/>
                  </a:moveTo>
                  <a:lnTo>
                    <a:pt x="2157" y="754"/>
                  </a:lnTo>
                  <a:cubicBezTo>
                    <a:pt x="2112" y="983"/>
                    <a:pt x="1951" y="1131"/>
                    <a:pt x="1747" y="1131"/>
                  </a:cubicBezTo>
                  <a:cubicBezTo>
                    <a:pt x="1673" y="1131"/>
                    <a:pt x="1583" y="1104"/>
                    <a:pt x="1541" y="1033"/>
                  </a:cubicBezTo>
                  <a:cubicBezTo>
                    <a:pt x="1536" y="1061"/>
                    <a:pt x="1510" y="1200"/>
                    <a:pt x="1497" y="1270"/>
                  </a:cubicBezTo>
                  <a:lnTo>
                    <a:pt x="1362" y="1270"/>
                  </a:lnTo>
                  <a:lnTo>
                    <a:pt x="1533" y="390"/>
                  </a:lnTo>
                  <a:lnTo>
                    <a:pt x="1668" y="390"/>
                  </a:lnTo>
                  <a:cubicBezTo>
                    <a:pt x="1668" y="390"/>
                    <a:pt x="1658" y="441"/>
                    <a:pt x="1652" y="469"/>
                  </a:cubicBezTo>
                  <a:cubicBezTo>
                    <a:pt x="1706" y="408"/>
                    <a:pt x="1792" y="374"/>
                    <a:pt x="1894" y="374"/>
                  </a:cubicBezTo>
                  <a:cubicBezTo>
                    <a:pt x="2099" y="374"/>
                    <a:pt x="2203" y="523"/>
                    <a:pt x="2157" y="75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0" name="TextBox 3">
            <a:extLst>
              <a:ext uri="{FF2B5EF4-FFF2-40B4-BE49-F238E27FC236}">
                <a16:creationId xmlns:a16="http://schemas.microsoft.com/office/drawing/2014/main" id="{5C1FA37F-8BDD-BA47-A0E5-B405D7890A14}"/>
              </a:ext>
            </a:extLst>
          </p:cNvPr>
          <p:cNvSpPr txBox="1">
            <a:spLocks noChangeAspect="1"/>
          </p:cNvSpPr>
          <p:nvPr userDrawn="1"/>
        </p:nvSpPr>
        <p:spPr>
          <a:xfrm>
            <a:off x="3310128" y="493520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accent2">
                    <a:lumMod val="20000"/>
                    <a:lumOff val="80000"/>
                  </a:schemeClr>
                </a:solidFill>
                <a:effectLst/>
                <a:uLnTx/>
                <a:uFillTx/>
                <a:latin typeface="+mn-lt"/>
                <a:ea typeface="Calibri" charset="0"/>
                <a:cs typeface="Arial" panose="020B0604020202020204" pitchFamily="34" charset="0"/>
              </a:rPr>
              <a:t>Copyright © SAS Institute Inc. All rights reserved.</a:t>
            </a:r>
          </a:p>
        </p:txBody>
      </p:sp>
    </p:spTree>
    <p:extLst>
      <p:ext uri="{BB962C8B-B14F-4D97-AF65-F5344CB8AC3E}">
        <p14:creationId xmlns:p14="http://schemas.microsoft.com/office/powerpoint/2010/main" val="64584948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Image Only">
    <p:spTree>
      <p:nvGrpSpPr>
        <p:cNvPr id="1" name=""/>
        <p:cNvGrpSpPr/>
        <p:nvPr/>
      </p:nvGrpSpPr>
      <p:grpSpPr>
        <a:xfrm>
          <a:off x="0" y="0"/>
          <a:ext cx="0" cy="0"/>
          <a:chOff x="0" y="0"/>
          <a:chExt cx="0" cy="0"/>
        </a:xfrm>
      </p:grpSpPr>
      <p:sp>
        <p:nvSpPr>
          <p:cNvPr id="3" name="Slide Number Placeholder 1"/>
          <p:cNvSpPr>
            <a:spLocks noGrp="1"/>
          </p:cNvSpPr>
          <p:nvPr>
            <p:ph type="sldNum" sz="quarter" idx="11"/>
          </p:nvPr>
        </p:nvSpPr>
        <p:spPr/>
        <p:txBody>
          <a:bodyPr/>
          <a:lstStyle/>
          <a:p>
            <a:fld id="{4976208B-6111-490B-8CEC-FFB249DB2100}" type="slidenum">
              <a:rPr lang="en-US" smtClean="0"/>
              <a:pPr/>
              <a:t>‹#›</a:t>
            </a:fld>
            <a:endParaRPr lang="en-US" dirty="0"/>
          </a:p>
        </p:txBody>
      </p:sp>
    </p:spTree>
    <p:extLst>
      <p:ext uri="{BB962C8B-B14F-4D97-AF65-F5344CB8AC3E}">
        <p14:creationId xmlns:p14="http://schemas.microsoft.com/office/powerpoint/2010/main" val="266672728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Black Background">
    <p:bg>
      <p:bgPr>
        <a:solidFill>
          <a:srgbClr val="000000"/>
        </a:solidFill>
        <a:effectLst/>
      </p:bgPr>
    </p:bg>
    <p:spTree>
      <p:nvGrpSpPr>
        <p:cNvPr id="1" name=""/>
        <p:cNvGrpSpPr/>
        <p:nvPr/>
      </p:nvGrpSpPr>
      <p:grpSpPr>
        <a:xfrm>
          <a:off x="0" y="0"/>
          <a:ext cx="0" cy="0"/>
          <a:chOff x="0" y="0"/>
          <a:chExt cx="0" cy="0"/>
        </a:xfrm>
      </p:grpSpPr>
      <p:sp>
        <p:nvSpPr>
          <p:cNvPr id="4" name="Slide Number Placeholder 1"/>
          <p:cNvSpPr>
            <a:spLocks noGrp="1"/>
          </p:cNvSpPr>
          <p:nvPr>
            <p:ph type="sldNum" sz="quarter" idx="11"/>
          </p:nvPr>
        </p:nvSpPr>
        <p:spPr/>
        <p:txBody>
          <a:bodyPr/>
          <a:lstStyle>
            <a:lvl1pPr>
              <a:defRPr>
                <a:solidFill>
                  <a:schemeClr val="bg1">
                    <a:lumMod val="65000"/>
                  </a:schemeClr>
                </a:solidFill>
              </a:defRPr>
            </a:lvl1pPr>
          </a:lstStyle>
          <a:p>
            <a:fld id="{4976208B-6111-490B-8CEC-FFB249DB2100}" type="slidenum">
              <a:rPr lang="en-US" smtClean="0"/>
              <a:pPr/>
              <a:t>‹#›</a:t>
            </a:fld>
            <a:endParaRPr lang="en-US" dirty="0"/>
          </a:p>
        </p:txBody>
      </p:sp>
      <p:sp>
        <p:nvSpPr>
          <p:cNvPr id="3" name="TextBox 2"/>
          <p:cNvSpPr txBox="1"/>
          <p:nvPr/>
        </p:nvSpPr>
        <p:spPr>
          <a:xfrm>
            <a:off x="3310128" y="4941552"/>
            <a:ext cx="2514600" cy="169277"/>
          </a:xfrm>
          <a:prstGeom prst="rect">
            <a:avLst/>
          </a:prstGeom>
          <a:noFill/>
        </p:spPr>
        <p:txBody>
          <a:bodyPr wrap="square" anchor="b" anchorCtr="0">
            <a:spAutoFit/>
          </a:bodyPr>
          <a:lstStyle/>
          <a:p>
            <a:pPr marL="0" marR="0" lvl="0" indent="0" algn="ctr"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dirty="0">
                <a:ln>
                  <a:noFill/>
                </a:ln>
                <a:solidFill>
                  <a:schemeClr val="tx1">
                    <a:lumMod val="50000"/>
                    <a:lumOff val="50000"/>
                  </a:schemeClr>
                </a:solidFill>
                <a:effectLst/>
                <a:uLnTx/>
                <a:uFillTx/>
                <a:latin typeface="+mn-lt"/>
                <a:ea typeface="Calibri" charset="0"/>
                <a:cs typeface="Arial" panose="020B0604020202020204" pitchFamily="34" charset="0"/>
              </a:rPr>
              <a:t>Copyright © SAS Institute Inc. All rights reserved</a:t>
            </a:r>
            <a:r>
              <a:rPr kumimoji="0" lang="en-US" sz="500" b="0" i="0" u="none" strike="noStrike" kern="300" cap="none" spc="50" normalizeH="0" baseline="0" noProof="0" dirty="0">
                <a:ln>
                  <a:noFill/>
                </a:ln>
                <a:solidFill>
                  <a:schemeClr val="tx1">
                    <a:lumMod val="75000"/>
                    <a:lumOff val="25000"/>
                  </a:schemeClr>
                </a:solidFill>
                <a:effectLst/>
                <a:uLnTx/>
                <a:uFillTx/>
                <a:latin typeface="+mn-lt"/>
                <a:ea typeface="Calibri" charset="0"/>
                <a:cs typeface="Arial" panose="020B0604020202020204" pitchFamily="34" charset="0"/>
              </a:rPr>
              <a:t>.</a:t>
            </a:r>
          </a:p>
        </p:txBody>
      </p:sp>
      <p:pic>
        <p:nvPicPr>
          <p:cNvPr id="7" name="Picture 6"/>
          <p:cNvPicPr>
            <a:picLocks noChangeAspect="1"/>
          </p:cNvPicPr>
          <p:nvPr userDrawn="1"/>
        </p:nvPicPr>
        <p:blipFill>
          <a:blip r:embed="rId2" cstate="print">
            <a:alphaModFix amt="10000"/>
            <a:extLst>
              <a:ext uri="{28A0092B-C50C-407E-A947-70E740481C1C}">
                <a14:useLocalDpi xmlns:a14="http://schemas.microsoft.com/office/drawing/2010/main" val="0"/>
              </a:ext>
            </a:extLst>
          </a:blip>
          <a:stretch>
            <a:fillRect/>
          </a:stretch>
        </p:blipFill>
        <p:spPr>
          <a:xfrm>
            <a:off x="8422104" y="4772207"/>
            <a:ext cx="532437" cy="221493"/>
          </a:xfrm>
          <a:prstGeom prst="rect">
            <a:avLst/>
          </a:prstGeom>
        </p:spPr>
      </p:pic>
    </p:spTree>
    <p:extLst>
      <p:ext uri="{BB962C8B-B14F-4D97-AF65-F5344CB8AC3E}">
        <p14:creationId xmlns:p14="http://schemas.microsoft.com/office/powerpoint/2010/main" val="170253766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6364" y="192024"/>
            <a:ext cx="7891272" cy="457200"/>
          </a:xfrm>
        </p:spPr>
        <p:txBody>
          <a:bodyPr anchor="ctr" anchorCtr="0">
            <a:noAutofit/>
          </a:bodyPr>
          <a:lstStyle>
            <a:lvl1pPr algn="ctr">
              <a:defRPr>
                <a:solidFill>
                  <a:schemeClr val="tx2"/>
                </a:solidFill>
              </a:defRPr>
            </a:lvl1pPr>
          </a:lstStyle>
          <a:p>
            <a:r>
              <a:rPr lang="en-US" dirty="0"/>
              <a:t>Click to Edit Title</a:t>
            </a:r>
          </a:p>
        </p:txBody>
      </p:sp>
      <p:sp>
        <p:nvSpPr>
          <p:cNvPr id="6" name="Text Placeholder 2"/>
          <p:cNvSpPr>
            <a:spLocks noGrp="1"/>
          </p:cNvSpPr>
          <p:nvPr>
            <p:ph type="body" sz="quarter" idx="12" hasCustomPrompt="1"/>
          </p:nvPr>
        </p:nvSpPr>
        <p:spPr>
          <a:xfrm flipH="1">
            <a:off x="626364" y="640080"/>
            <a:ext cx="7891272" cy="274320"/>
          </a:xfrm>
        </p:spPr>
        <p:txBody>
          <a:bodyPr wrap="square" anchor="ctr">
            <a:noAutofit/>
          </a:bodyPr>
          <a:lstStyle>
            <a:lvl1pPr marL="0" indent="0" algn="ctr">
              <a:lnSpc>
                <a:spcPct val="100000"/>
              </a:lnSpc>
              <a:spcBef>
                <a:spcPts val="0"/>
              </a:spcBef>
              <a:buFont typeface="Arial" pitchFamily="34" charset="0"/>
              <a:buNone/>
              <a:defRPr sz="2200" b="0" cap="none" baseline="0">
                <a:solidFill>
                  <a:schemeClr val="accent1"/>
                </a:solidFill>
                <a:latin typeface="+mj-lt"/>
              </a:defRPr>
            </a:lvl1pPr>
          </a:lstStyle>
          <a:p>
            <a:pPr lvl="0"/>
            <a:r>
              <a:rPr lang="en-US" dirty="0"/>
              <a:t>Click to edit subtitle</a:t>
            </a:r>
          </a:p>
        </p:txBody>
      </p:sp>
      <p:sp>
        <p:nvSpPr>
          <p:cNvPr id="4" name="Content Placeholder 3"/>
          <p:cNvSpPr>
            <a:spLocks noGrp="1"/>
          </p:cNvSpPr>
          <p:nvPr>
            <p:ph sz="quarter" idx="11" hasCustomPrompt="1"/>
          </p:nvPr>
        </p:nvSpPr>
        <p:spPr>
          <a:xfrm>
            <a:off x="626364" y="1016459"/>
            <a:ext cx="7891272" cy="3642853"/>
          </a:xfrm>
        </p:spPr>
        <p:txBody>
          <a:bodyPr wrap="square" anchor="t" anchorCtr="0">
            <a:normAutofit/>
          </a:bodyPr>
          <a:lstStyle>
            <a:lvl1pPr>
              <a:defRPr baseline="0">
                <a:solidFill>
                  <a:schemeClr val="tx2"/>
                </a:solidFill>
              </a:defRPr>
            </a:lvl1pPr>
            <a:lvl2pPr>
              <a:buClr>
                <a:schemeClr val="tx1">
                  <a:lumMod val="65000"/>
                  <a:lumOff val="35000"/>
                </a:schemeClr>
              </a:buClr>
              <a:defRPr baseline="0">
                <a:solidFill>
                  <a:schemeClr val="tx1">
                    <a:lumMod val="65000"/>
                    <a:lumOff val="35000"/>
                  </a:schemeClr>
                </a:solidFill>
              </a:defRPr>
            </a:lvl2pPr>
            <a:lvl3pPr>
              <a:buClr>
                <a:schemeClr val="tx1">
                  <a:lumMod val="65000"/>
                  <a:lumOff val="35000"/>
                </a:schemeClr>
              </a:buClr>
              <a:defRPr baseline="0">
                <a:solidFill>
                  <a:schemeClr val="tx1">
                    <a:lumMod val="65000"/>
                    <a:lumOff val="35000"/>
                  </a:schemeClr>
                </a:solidFill>
              </a:defRPr>
            </a:lvl3pPr>
            <a:lvl4pPr>
              <a:buClr>
                <a:schemeClr val="tx1">
                  <a:lumMod val="65000"/>
                  <a:lumOff val="35000"/>
                </a:schemeClr>
              </a:buClr>
              <a:defRPr baseline="0">
                <a:solidFill>
                  <a:schemeClr val="tx1">
                    <a:lumMod val="65000"/>
                    <a:lumOff val="35000"/>
                  </a:schemeClr>
                </a:solidFill>
              </a:defRPr>
            </a:lvl4pPr>
            <a:lvl5pPr>
              <a:buClr>
                <a:schemeClr val="tx1">
                  <a:lumMod val="65000"/>
                  <a:lumOff val="35000"/>
                </a:schemeClr>
              </a:buClr>
              <a:defRPr baseline="0">
                <a:solidFill>
                  <a:schemeClr val="tx1">
                    <a:lumMod val="65000"/>
                    <a:lumOff val="35000"/>
                  </a:schemeClr>
                </a:solidFill>
              </a:defRPr>
            </a:lvl5pPr>
          </a:lstStyle>
          <a:p>
            <a:pPr lvl="0"/>
            <a:r>
              <a:rPr lang="en-US" dirty="0"/>
              <a:t>Click to add text or click an icon to add other content types.</a:t>
            </a:r>
          </a:p>
          <a:p>
            <a:pPr lvl="1"/>
            <a:r>
              <a:rPr lang="en-US" dirty="0"/>
              <a:t>Second level</a:t>
            </a:r>
          </a:p>
          <a:p>
            <a:pPr lvl="2"/>
            <a:r>
              <a:rPr lang="en-US" dirty="0"/>
              <a:t>Third level</a:t>
            </a:r>
          </a:p>
        </p:txBody>
      </p:sp>
      <p:sp>
        <p:nvSpPr>
          <p:cNvPr id="11" name="Slide Number Placeholder 4"/>
          <p:cNvSpPr>
            <a:spLocks noGrp="1"/>
          </p:cNvSpPr>
          <p:nvPr>
            <p:ph type="sldNum" sz="quarter" idx="14"/>
          </p:nvPr>
        </p:nvSpPr>
        <p:spPr/>
        <p:txBody>
          <a:bodyPr/>
          <a:lstStyle/>
          <a:p>
            <a:fld id="{4976208B-6111-490B-8CEC-FFB249DB2100}" type="slidenum">
              <a:rPr lang="en-US" smtClean="0"/>
              <a:pPr/>
              <a:t>‹#›</a:t>
            </a:fld>
            <a:endParaRPr lang="en-US" dirty="0"/>
          </a:p>
        </p:txBody>
      </p:sp>
    </p:spTree>
    <p:extLst>
      <p:ext uri="{BB962C8B-B14F-4D97-AF65-F5344CB8AC3E}">
        <p14:creationId xmlns:p14="http://schemas.microsoft.com/office/powerpoint/2010/main" val="130826127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6364" y="192024"/>
            <a:ext cx="7891272" cy="457200"/>
          </a:xfrm>
        </p:spPr>
        <p:txBody>
          <a:bodyPr anchor="ctr" anchorCtr="0">
            <a:noAutofit/>
          </a:bodyPr>
          <a:lstStyle>
            <a:lvl1pPr algn="ctr">
              <a:defRPr baseline="0">
                <a:solidFill>
                  <a:schemeClr val="tx2"/>
                </a:solidFill>
              </a:defRPr>
            </a:lvl1pPr>
          </a:lstStyle>
          <a:p>
            <a:r>
              <a:rPr lang="en-US" dirty="0"/>
              <a:t>Click to Edit Title</a:t>
            </a:r>
          </a:p>
        </p:txBody>
      </p:sp>
      <p:sp>
        <p:nvSpPr>
          <p:cNvPr id="5" name="Text Placeholder 2"/>
          <p:cNvSpPr>
            <a:spLocks noGrp="1"/>
          </p:cNvSpPr>
          <p:nvPr>
            <p:ph type="body" sz="quarter" idx="11" hasCustomPrompt="1"/>
          </p:nvPr>
        </p:nvSpPr>
        <p:spPr>
          <a:xfrm flipH="1">
            <a:off x="626364" y="640080"/>
            <a:ext cx="7891272" cy="274320"/>
          </a:xfrm>
        </p:spPr>
        <p:txBody>
          <a:bodyPr wrap="square" anchor="ctr" anchorCtr="0">
            <a:noAutofit/>
          </a:bodyPr>
          <a:lstStyle>
            <a:lvl1pPr marL="0" indent="0" algn="ctr">
              <a:lnSpc>
                <a:spcPct val="100000"/>
              </a:lnSpc>
              <a:spcBef>
                <a:spcPts val="0"/>
              </a:spcBef>
              <a:buFont typeface="Arial" pitchFamily="34" charset="0"/>
              <a:buNone/>
              <a:defRPr sz="2200" b="0" cap="none" baseline="0">
                <a:solidFill>
                  <a:schemeClr val="accent1"/>
                </a:solidFill>
                <a:latin typeface="+mj-lt"/>
              </a:defRPr>
            </a:lvl1pPr>
          </a:lstStyle>
          <a:p>
            <a:pPr lvl="0"/>
            <a:r>
              <a:rPr lang="en-US" dirty="0"/>
              <a:t>Click to edit subtitle</a:t>
            </a:r>
          </a:p>
        </p:txBody>
      </p:sp>
      <p:sp>
        <p:nvSpPr>
          <p:cNvPr id="4" name="Slide Number Placeholder 3"/>
          <p:cNvSpPr>
            <a:spLocks noGrp="1"/>
          </p:cNvSpPr>
          <p:nvPr>
            <p:ph type="sldNum" sz="quarter" idx="13"/>
          </p:nvPr>
        </p:nvSpPr>
        <p:spPr/>
        <p:txBody>
          <a:bodyPr/>
          <a:lstStyle/>
          <a:p>
            <a:fld id="{4976208B-6111-490B-8CEC-FFB249DB2100}" type="slidenum">
              <a:rPr lang="en-US" smtClean="0"/>
              <a:pPr/>
              <a:t>‹#›</a:t>
            </a:fld>
            <a:endParaRPr lang="en-US" dirty="0"/>
          </a:p>
        </p:txBody>
      </p:sp>
    </p:spTree>
    <p:extLst>
      <p:ext uri="{BB962C8B-B14F-4D97-AF65-F5344CB8AC3E}">
        <p14:creationId xmlns:p14="http://schemas.microsoft.com/office/powerpoint/2010/main" val="1918324231"/>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White Backgroun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6364" y="192024"/>
            <a:ext cx="7891272" cy="457200"/>
          </a:xfrm>
        </p:spPr>
        <p:txBody>
          <a:bodyPr anchor="ctr" anchorCtr="0">
            <a:noAutofit/>
          </a:bodyPr>
          <a:lstStyle>
            <a:lvl1pPr algn="ctr">
              <a:defRPr baseline="0">
                <a:solidFill>
                  <a:schemeClr val="tx2"/>
                </a:solidFill>
              </a:defRPr>
            </a:lvl1pPr>
          </a:lstStyle>
          <a:p>
            <a:r>
              <a:rPr lang="en-US" dirty="0"/>
              <a:t>Click to Edit Title</a:t>
            </a:r>
          </a:p>
        </p:txBody>
      </p:sp>
      <p:sp>
        <p:nvSpPr>
          <p:cNvPr id="4" name="Slide Number Placeholder 2"/>
          <p:cNvSpPr>
            <a:spLocks noGrp="1"/>
          </p:cNvSpPr>
          <p:nvPr>
            <p:ph type="sldNum" sz="quarter" idx="11"/>
          </p:nvPr>
        </p:nvSpPr>
        <p:spPr/>
        <p:txBody>
          <a:bodyPr/>
          <a:lstStyle/>
          <a:p>
            <a:fld id="{4976208B-6111-490B-8CEC-FFB249DB2100}" type="slidenum">
              <a:rPr lang="en-US" smtClean="0"/>
              <a:pPr/>
              <a:t>‹#›</a:t>
            </a:fld>
            <a:endParaRPr lang="en-US" dirty="0"/>
          </a:p>
        </p:txBody>
      </p:sp>
    </p:spTree>
    <p:extLst>
      <p:ext uri="{BB962C8B-B14F-4D97-AF65-F5344CB8AC3E}">
        <p14:creationId xmlns:p14="http://schemas.microsoft.com/office/powerpoint/2010/main" val="85906946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626364" y="192024"/>
            <a:ext cx="7891272" cy="457200"/>
          </a:xfrm>
        </p:spPr>
        <p:txBody>
          <a:bodyPr>
            <a:noAutofit/>
          </a:bodyPr>
          <a:lstStyle>
            <a:lvl1pPr algn="ctr">
              <a:defRPr baseline="0">
                <a:solidFill>
                  <a:schemeClr val="tx2"/>
                </a:solidFill>
              </a:defRPr>
            </a:lvl1pPr>
          </a:lstStyle>
          <a:p>
            <a:r>
              <a:rPr lang="en-US" dirty="0"/>
              <a:t>Click to Edit Title</a:t>
            </a:r>
          </a:p>
        </p:txBody>
      </p:sp>
      <p:sp>
        <p:nvSpPr>
          <p:cNvPr id="5" name="Text Placeholder 2"/>
          <p:cNvSpPr>
            <a:spLocks noGrp="1"/>
          </p:cNvSpPr>
          <p:nvPr>
            <p:ph type="body" sz="quarter" idx="3" hasCustomPrompt="1"/>
          </p:nvPr>
        </p:nvSpPr>
        <p:spPr>
          <a:xfrm>
            <a:off x="627641" y="640080"/>
            <a:ext cx="7891272" cy="274320"/>
          </a:xfrm>
        </p:spPr>
        <p:txBody>
          <a:bodyPr wrap="square" anchor="ctr">
            <a:noAutofit/>
          </a:bodyPr>
          <a:lstStyle>
            <a:lvl1pPr marL="0" indent="0" algn="ctr">
              <a:lnSpc>
                <a:spcPct val="100000"/>
              </a:lnSpc>
              <a:spcBef>
                <a:spcPts val="0"/>
              </a:spcBef>
              <a:buFont typeface="Arial" pitchFamily="34" charset="0"/>
              <a:buNone/>
              <a:defRPr sz="2200" b="0" cap="none" baseline="0">
                <a:solidFill>
                  <a:schemeClr val="accent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subtitle</a:t>
            </a:r>
          </a:p>
        </p:txBody>
      </p:sp>
      <p:sp>
        <p:nvSpPr>
          <p:cNvPr id="6" name="Content Placeholder 3"/>
          <p:cNvSpPr>
            <a:spLocks noGrp="1"/>
          </p:cNvSpPr>
          <p:nvPr>
            <p:ph sz="quarter" idx="4" hasCustomPrompt="1"/>
          </p:nvPr>
        </p:nvSpPr>
        <p:spPr>
          <a:xfrm>
            <a:off x="627641" y="1014984"/>
            <a:ext cx="3886200" cy="3639312"/>
          </a:xfrm>
        </p:spPr>
        <p:txBody>
          <a:bodyPr wrap="square" anchor="t" anchorCtr="0">
            <a:normAutofit/>
          </a:bodyPr>
          <a:lstStyle>
            <a:lvl1pPr>
              <a:defRPr sz="2000" baseline="0">
                <a:solidFill>
                  <a:schemeClr val="tx2"/>
                </a:solidFill>
                <a:latin typeface="+mn-lt"/>
              </a:defRPr>
            </a:lvl1pPr>
            <a:lvl2pPr>
              <a:defRPr sz="1800" baseline="0">
                <a:latin typeface="+mn-lt"/>
              </a:defRPr>
            </a:lvl2pPr>
            <a:lvl3pPr>
              <a:defRPr sz="1400" baseline="0">
                <a:latin typeface="+mn-lt"/>
              </a:defRPr>
            </a:lvl3pPr>
            <a:lvl4pPr>
              <a:defRPr sz="1200" baseline="0">
                <a:latin typeface="+mj-lt"/>
              </a:defRPr>
            </a:lvl4pPr>
            <a:lvl5pPr>
              <a:defRPr sz="1000" baseline="0">
                <a:latin typeface="+mj-lt"/>
              </a:defRPr>
            </a:lvl5pPr>
            <a:lvl6pPr>
              <a:defRPr sz="1600"/>
            </a:lvl6pPr>
            <a:lvl7pPr>
              <a:defRPr sz="1600"/>
            </a:lvl7pPr>
            <a:lvl8pPr>
              <a:defRPr sz="1600"/>
            </a:lvl8pPr>
            <a:lvl9pPr>
              <a:defRPr sz="1600"/>
            </a:lvl9pPr>
          </a:lstStyle>
          <a:p>
            <a:pPr lvl="0"/>
            <a:r>
              <a:rPr lang="en-US" dirty="0"/>
              <a:t>Click to add text or click an icon to add other content types.</a:t>
            </a:r>
          </a:p>
          <a:p>
            <a:pPr lvl="1"/>
            <a:r>
              <a:rPr lang="en-US" dirty="0"/>
              <a:t>Second level</a:t>
            </a:r>
          </a:p>
          <a:p>
            <a:pPr lvl="2"/>
            <a:r>
              <a:rPr lang="en-US" dirty="0"/>
              <a:t>Third level</a:t>
            </a:r>
          </a:p>
        </p:txBody>
      </p:sp>
      <p:sp>
        <p:nvSpPr>
          <p:cNvPr id="7" name="Content Placeholder 4"/>
          <p:cNvSpPr>
            <a:spLocks noGrp="1"/>
          </p:cNvSpPr>
          <p:nvPr>
            <p:ph sz="quarter" idx="15" hasCustomPrompt="1"/>
          </p:nvPr>
        </p:nvSpPr>
        <p:spPr>
          <a:xfrm>
            <a:off x="4634121" y="1014984"/>
            <a:ext cx="3886200" cy="3639312"/>
          </a:xfrm>
        </p:spPr>
        <p:txBody>
          <a:bodyPr wrap="square">
            <a:normAutofit/>
          </a:bodyPr>
          <a:lstStyle>
            <a:lvl1pPr>
              <a:defRPr sz="2000" baseline="0">
                <a:solidFill>
                  <a:schemeClr val="tx2"/>
                </a:solidFill>
                <a:latin typeface="+mn-lt"/>
              </a:defRPr>
            </a:lvl1pPr>
            <a:lvl2pPr>
              <a:defRPr baseline="0">
                <a:latin typeface="+mn-lt"/>
              </a:defRPr>
            </a:lvl2pPr>
            <a:lvl3pPr>
              <a:defRPr baseline="0">
                <a:latin typeface="+mn-lt"/>
              </a:defRPr>
            </a:lvl3pPr>
            <a:lvl4pPr>
              <a:defRPr baseline="0">
                <a:latin typeface="+mj-lt"/>
              </a:defRPr>
            </a:lvl4pPr>
            <a:lvl5pPr>
              <a:defRPr baseline="0">
                <a:latin typeface="+mj-lt"/>
              </a:defRPr>
            </a:lvl5pPr>
          </a:lstStyle>
          <a:p>
            <a:pPr lvl="0"/>
            <a:r>
              <a:rPr lang="en-US" dirty="0"/>
              <a:t>Click to add text or click an icon to add other content types.</a:t>
            </a:r>
          </a:p>
          <a:p>
            <a:pPr lvl="1"/>
            <a:r>
              <a:rPr lang="en-US" dirty="0"/>
              <a:t>Second level</a:t>
            </a:r>
          </a:p>
          <a:p>
            <a:pPr lvl="2"/>
            <a:r>
              <a:rPr lang="en-US" dirty="0"/>
              <a:t>Third level</a:t>
            </a:r>
          </a:p>
        </p:txBody>
      </p:sp>
      <p:sp>
        <p:nvSpPr>
          <p:cNvPr id="4" name="Slide Number Placeholder 5"/>
          <p:cNvSpPr>
            <a:spLocks noGrp="1"/>
          </p:cNvSpPr>
          <p:nvPr>
            <p:ph type="sldNum" sz="quarter" idx="17"/>
          </p:nvPr>
        </p:nvSpPr>
        <p:spPr/>
        <p:txBody>
          <a:bodyPr/>
          <a:lstStyle/>
          <a:p>
            <a:fld id="{4976208B-6111-490B-8CEC-FFB249DB2100}" type="slidenum">
              <a:rPr lang="en-US" smtClean="0"/>
              <a:pPr/>
              <a:t>‹#›</a:t>
            </a:fld>
            <a:endParaRPr lang="en-US" dirty="0"/>
          </a:p>
        </p:txBody>
      </p:sp>
    </p:spTree>
    <p:extLst>
      <p:ext uri="{BB962C8B-B14F-4D97-AF65-F5344CB8AC3E}">
        <p14:creationId xmlns:p14="http://schemas.microsoft.com/office/powerpoint/2010/main" val="259413158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5F94382-549F-414D-AF22-AB535F95B810}"/>
              </a:ext>
            </a:extLst>
          </p:cNvPr>
          <p:cNvSpPr/>
          <p:nvPr userDrawn="1"/>
        </p:nvSpPr>
        <p:spPr>
          <a:xfrm>
            <a:off x="0" y="1014984"/>
            <a:ext cx="9144000" cy="3639312"/>
          </a:xfrm>
          <a:prstGeom prst="rect">
            <a:avLst/>
          </a:prstGeom>
          <a:gradFill>
            <a:gsLst>
              <a:gs pos="0">
                <a:srgbClr val="1D73BA">
                  <a:lumMod val="55000"/>
                  <a:lumOff val="45000"/>
                </a:srgbClr>
              </a:gs>
              <a:gs pos="100000">
                <a:srgbClr val="1D73BA"/>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3" name="Title 1"/>
          <p:cNvSpPr>
            <a:spLocks noGrp="1"/>
          </p:cNvSpPr>
          <p:nvPr>
            <p:ph type="title" hasCustomPrompt="1"/>
          </p:nvPr>
        </p:nvSpPr>
        <p:spPr>
          <a:xfrm>
            <a:off x="626364" y="192024"/>
            <a:ext cx="7891272" cy="457200"/>
          </a:xfrm>
        </p:spPr>
        <p:txBody>
          <a:bodyPr>
            <a:noAutofit/>
          </a:bodyPr>
          <a:lstStyle>
            <a:lvl1pPr algn="ctr">
              <a:defRPr baseline="0">
                <a:solidFill>
                  <a:schemeClr val="tx2"/>
                </a:solidFill>
              </a:defRPr>
            </a:lvl1pPr>
          </a:lstStyle>
          <a:p>
            <a:r>
              <a:rPr lang="en-US" dirty="0"/>
              <a:t>Click to Edit Title</a:t>
            </a:r>
          </a:p>
        </p:txBody>
      </p:sp>
      <p:sp>
        <p:nvSpPr>
          <p:cNvPr id="5" name="Text Placeholder 2"/>
          <p:cNvSpPr>
            <a:spLocks noGrp="1"/>
          </p:cNvSpPr>
          <p:nvPr>
            <p:ph type="body" sz="quarter" idx="3" hasCustomPrompt="1"/>
          </p:nvPr>
        </p:nvSpPr>
        <p:spPr>
          <a:xfrm>
            <a:off x="627641" y="640080"/>
            <a:ext cx="7891272" cy="274320"/>
          </a:xfrm>
        </p:spPr>
        <p:txBody>
          <a:bodyPr wrap="square" anchor="ctr">
            <a:noAutofit/>
          </a:bodyPr>
          <a:lstStyle>
            <a:lvl1pPr marL="0" indent="0" algn="ctr">
              <a:lnSpc>
                <a:spcPct val="100000"/>
              </a:lnSpc>
              <a:spcBef>
                <a:spcPts val="0"/>
              </a:spcBef>
              <a:buFont typeface="Arial" pitchFamily="34" charset="0"/>
              <a:buNone/>
              <a:defRPr sz="2200" b="0" cap="none" baseline="0">
                <a:solidFill>
                  <a:schemeClr val="accent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subtitle</a:t>
            </a:r>
          </a:p>
        </p:txBody>
      </p:sp>
      <p:sp>
        <p:nvSpPr>
          <p:cNvPr id="4" name="Slide Number Placeholder 5"/>
          <p:cNvSpPr>
            <a:spLocks noGrp="1"/>
          </p:cNvSpPr>
          <p:nvPr>
            <p:ph type="sldNum" sz="quarter" idx="17"/>
          </p:nvPr>
        </p:nvSpPr>
        <p:spPr/>
        <p:txBody>
          <a:bodyPr/>
          <a:lstStyle/>
          <a:p>
            <a:fld id="{4976208B-6111-490B-8CEC-FFB249DB2100}" type="slidenum">
              <a:rPr lang="en-US" smtClean="0"/>
              <a:pPr/>
              <a:t>‹#›</a:t>
            </a:fld>
            <a:endParaRPr lang="en-US" dirty="0"/>
          </a:p>
        </p:txBody>
      </p:sp>
      <p:sp>
        <p:nvSpPr>
          <p:cNvPr id="9" name="Content Placeholder 3">
            <a:extLst>
              <a:ext uri="{FF2B5EF4-FFF2-40B4-BE49-F238E27FC236}">
                <a16:creationId xmlns:a16="http://schemas.microsoft.com/office/drawing/2014/main" id="{C4110318-83C8-FE49-9C1F-42043459F43A}"/>
              </a:ext>
            </a:extLst>
          </p:cNvPr>
          <p:cNvSpPr>
            <a:spLocks noGrp="1"/>
          </p:cNvSpPr>
          <p:nvPr>
            <p:ph sz="quarter" idx="4" hasCustomPrompt="1"/>
          </p:nvPr>
        </p:nvSpPr>
        <p:spPr>
          <a:xfrm>
            <a:off x="627641" y="1014984"/>
            <a:ext cx="3886200" cy="3639312"/>
          </a:xfrm>
        </p:spPr>
        <p:txBody>
          <a:bodyPr wrap="square" anchor="t" anchorCtr="0">
            <a:normAutofit/>
          </a:bodyPr>
          <a:lstStyle>
            <a:lvl1pPr>
              <a:buClr>
                <a:schemeClr val="bg1"/>
              </a:buClr>
              <a:buSzPct val="80000"/>
              <a:defRPr sz="2000" baseline="0">
                <a:solidFill>
                  <a:schemeClr val="bg1"/>
                </a:solidFill>
                <a:latin typeface="+mn-lt"/>
              </a:defRPr>
            </a:lvl1pPr>
            <a:lvl2pPr>
              <a:buClr>
                <a:schemeClr val="bg1"/>
              </a:buClr>
              <a:buSzPct val="80000"/>
              <a:defRPr sz="1800" baseline="0">
                <a:solidFill>
                  <a:schemeClr val="bg1"/>
                </a:solidFill>
                <a:latin typeface="+mn-lt"/>
              </a:defRPr>
            </a:lvl2pPr>
            <a:lvl3pPr>
              <a:buClr>
                <a:schemeClr val="bg1"/>
              </a:buClr>
              <a:buSzPct val="100000"/>
              <a:defRPr sz="1400" baseline="0">
                <a:solidFill>
                  <a:schemeClr val="bg1"/>
                </a:solidFill>
                <a:latin typeface="+mn-lt"/>
              </a:defRPr>
            </a:lvl3pPr>
            <a:lvl4pPr>
              <a:buClr>
                <a:schemeClr val="bg1"/>
              </a:buClr>
              <a:buSzPct val="100000"/>
              <a:defRPr sz="1200" baseline="0">
                <a:solidFill>
                  <a:schemeClr val="bg1"/>
                </a:solidFill>
                <a:latin typeface="+mj-lt"/>
              </a:defRPr>
            </a:lvl4pPr>
            <a:lvl5pPr marL="914400" indent="-182880">
              <a:buClr>
                <a:schemeClr val="bg1"/>
              </a:buClr>
              <a:buSzPct val="100000"/>
              <a:defRPr sz="1000" baseline="0">
                <a:solidFill>
                  <a:schemeClr val="bg1"/>
                </a:solidFill>
                <a:latin typeface="+mj-lt"/>
              </a:defRPr>
            </a:lvl5pPr>
            <a:lvl6pPr>
              <a:defRPr sz="1600"/>
            </a:lvl6pPr>
            <a:lvl7pPr>
              <a:defRPr sz="1600"/>
            </a:lvl7pPr>
            <a:lvl8pPr>
              <a:defRPr sz="1600"/>
            </a:lvl8pPr>
            <a:lvl9pPr>
              <a:defRPr sz="1600"/>
            </a:lvl9pPr>
          </a:lstStyle>
          <a:p>
            <a:pPr lvl="0"/>
            <a:r>
              <a:rPr lang="en-US" dirty="0"/>
              <a:t>Click to add text or click an icon to add other content types.</a:t>
            </a:r>
          </a:p>
          <a:p>
            <a:pPr lvl="1"/>
            <a:r>
              <a:rPr lang="en-US" dirty="0"/>
              <a:t>Second level</a:t>
            </a:r>
          </a:p>
          <a:p>
            <a:pPr lvl="2"/>
            <a:r>
              <a:rPr lang="en-US" dirty="0"/>
              <a:t>Third level</a:t>
            </a:r>
          </a:p>
        </p:txBody>
      </p:sp>
      <p:sp>
        <p:nvSpPr>
          <p:cNvPr id="10" name="Content Placeholder 4">
            <a:extLst>
              <a:ext uri="{FF2B5EF4-FFF2-40B4-BE49-F238E27FC236}">
                <a16:creationId xmlns:a16="http://schemas.microsoft.com/office/drawing/2014/main" id="{2EE3C823-684D-EA44-B3CF-578DF458BC64}"/>
              </a:ext>
            </a:extLst>
          </p:cNvPr>
          <p:cNvSpPr>
            <a:spLocks noGrp="1"/>
          </p:cNvSpPr>
          <p:nvPr>
            <p:ph sz="quarter" idx="15" hasCustomPrompt="1"/>
          </p:nvPr>
        </p:nvSpPr>
        <p:spPr>
          <a:xfrm>
            <a:off x="4634121" y="1014984"/>
            <a:ext cx="3886200" cy="3639312"/>
          </a:xfrm>
        </p:spPr>
        <p:txBody>
          <a:bodyPr vert="horz" wrap="square" lIns="91440" tIns="45720" rIns="91440" bIns="45720" rtlCol="0" anchor="t" anchorCtr="0">
            <a:normAutofit/>
          </a:bodyPr>
          <a:lstStyle>
            <a:lvl1pPr>
              <a:buClr>
                <a:schemeClr val="bg1"/>
              </a:buClr>
              <a:defRPr lang="en-US" dirty="0" smtClean="0">
                <a:solidFill>
                  <a:schemeClr val="bg1"/>
                </a:solidFill>
              </a:defRPr>
            </a:lvl1pPr>
            <a:lvl2pPr marL="182880" indent="-182880" defTabSz="365760">
              <a:lnSpc>
                <a:spcPct val="85000"/>
              </a:lnSpc>
              <a:spcBef>
                <a:spcPts val="800"/>
              </a:spcBef>
              <a:buClr>
                <a:schemeClr val="bg1"/>
              </a:buClr>
              <a:buFont typeface="Arial" panose="020B0604020202020204" pitchFamily="34" charset="0"/>
              <a:buChar char="•"/>
              <a:defRPr lang="en-US" sz="2000" dirty="0" smtClean="0">
                <a:solidFill>
                  <a:schemeClr val="bg1"/>
                </a:solidFill>
                <a:latin typeface="+mn-lt"/>
              </a:defRPr>
            </a:lvl2pPr>
            <a:lvl3pPr marL="365760" indent="-182880" defTabSz="365760">
              <a:lnSpc>
                <a:spcPct val="85000"/>
              </a:lnSpc>
              <a:spcBef>
                <a:spcPts val="800"/>
              </a:spcBef>
              <a:buClr>
                <a:schemeClr val="bg1"/>
              </a:buClr>
              <a:buSzPct val="80000"/>
              <a:buFont typeface="Arial" panose="020B0604020202020204" pitchFamily="34" charset="0"/>
              <a:buChar char="•"/>
              <a:defRPr lang="en-US" sz="1800" dirty="0" smtClean="0">
                <a:solidFill>
                  <a:schemeClr val="bg1"/>
                </a:solidFill>
                <a:latin typeface="+mn-lt"/>
              </a:defRPr>
            </a:lvl3pPr>
            <a:lvl4pPr marL="548640" defTabSz="365760">
              <a:lnSpc>
                <a:spcPct val="85000"/>
              </a:lnSpc>
              <a:spcBef>
                <a:spcPts val="800"/>
              </a:spcBef>
              <a:buClr>
                <a:schemeClr val="bg1"/>
              </a:buClr>
              <a:defRPr lang="en-US" sz="1400" dirty="0" smtClean="0">
                <a:solidFill>
                  <a:schemeClr val="bg1"/>
                </a:solidFill>
                <a:latin typeface="+mn-lt"/>
              </a:defRPr>
            </a:lvl4pPr>
            <a:lvl5pPr marL="731520" indent="-182880" defTabSz="365760">
              <a:buClr>
                <a:schemeClr val="bg1"/>
              </a:buClr>
              <a:defRPr lang="en-US" sz="1200" dirty="0">
                <a:solidFill>
                  <a:schemeClr val="bg1"/>
                </a:solidFill>
                <a:latin typeface="+mj-lt"/>
              </a:defRPr>
            </a:lvl5pPr>
            <a:lvl6pPr marL="914400" indent="-182880" defTabSz="365760">
              <a:buClr>
                <a:schemeClr val="bg1"/>
              </a:buClr>
              <a:buSzPct val="100000"/>
              <a:buFont typeface="Calibri" panose="020F0502020204030204" pitchFamily="34" charset="0"/>
              <a:buChar char="-"/>
              <a:defRPr>
                <a:solidFill>
                  <a:schemeClr val="bg1"/>
                </a:solidFill>
                <a:latin typeface="+mj-lt"/>
              </a:defRPr>
            </a:lvl6pPr>
          </a:lstStyle>
          <a:p>
            <a:pPr lvl="1"/>
            <a:r>
              <a:rPr lang="en-US" dirty="0"/>
              <a:t>Click to add text or click an icon to add other content types.</a:t>
            </a:r>
          </a:p>
          <a:p>
            <a:pPr lvl="2"/>
            <a:r>
              <a:rPr lang="en-US" dirty="0"/>
              <a:t>Second level</a:t>
            </a:r>
          </a:p>
          <a:p>
            <a:pPr lvl="3"/>
            <a:r>
              <a:rPr lang="en-US" dirty="0"/>
              <a:t>Third level</a:t>
            </a:r>
          </a:p>
        </p:txBody>
      </p:sp>
    </p:spTree>
    <p:extLst>
      <p:ext uri="{BB962C8B-B14F-4D97-AF65-F5344CB8AC3E}">
        <p14:creationId xmlns:p14="http://schemas.microsoft.com/office/powerpoint/2010/main" val="288783247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DD1F89-7048-9B48-BB91-B798006B0D2F}"/>
              </a:ext>
            </a:extLst>
          </p:cNvPr>
          <p:cNvSpPr/>
          <p:nvPr userDrawn="1"/>
        </p:nvSpPr>
        <p:spPr>
          <a:xfrm>
            <a:off x="0" y="0"/>
            <a:ext cx="3127248" cy="5143500"/>
          </a:xfrm>
          <a:prstGeom prst="rect">
            <a:avLst/>
          </a:prstGeom>
          <a:gradFill>
            <a:gsLst>
              <a:gs pos="0">
                <a:srgbClr val="1D73BA">
                  <a:lumMod val="55000"/>
                  <a:lumOff val="45000"/>
                </a:srgbClr>
              </a:gs>
              <a:gs pos="100000">
                <a:srgbClr val="1D73BA"/>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 name="Title 1"/>
          <p:cNvSpPr>
            <a:spLocks noGrp="1"/>
          </p:cNvSpPr>
          <p:nvPr>
            <p:ph type="title" hasCustomPrompt="1"/>
          </p:nvPr>
        </p:nvSpPr>
        <p:spPr>
          <a:xfrm>
            <a:off x="0" y="228887"/>
            <a:ext cx="3127248" cy="369332"/>
          </a:xfrm>
        </p:spPr>
        <p:txBody>
          <a:bodyPr lIns="91440" rIns="91440" anchor="t" anchorCtr="0">
            <a:spAutoFit/>
          </a:bodyPr>
          <a:lstStyle>
            <a:lvl1pPr algn="ctr" defTabSz="182880">
              <a:spcBef>
                <a:spcPts val="0"/>
              </a:spcBef>
              <a:defRPr sz="1800" baseline="0">
                <a:solidFill>
                  <a:schemeClr val="bg1"/>
                </a:solidFill>
                <a:effectLst/>
                <a:latin typeface="+mj-lt"/>
              </a:defRPr>
            </a:lvl1pPr>
          </a:lstStyle>
          <a:p>
            <a:r>
              <a:rPr lang="en-US" dirty="0"/>
              <a:t>Click to Edit Title</a:t>
            </a:r>
          </a:p>
        </p:txBody>
      </p:sp>
      <p:sp>
        <p:nvSpPr>
          <p:cNvPr id="16" name="Text Placeholder 2"/>
          <p:cNvSpPr>
            <a:spLocks noGrp="1"/>
          </p:cNvSpPr>
          <p:nvPr>
            <p:ph type="body" sz="quarter" idx="11" hasCustomPrompt="1"/>
          </p:nvPr>
        </p:nvSpPr>
        <p:spPr>
          <a:xfrm>
            <a:off x="3127248" y="192024"/>
            <a:ext cx="6016752" cy="430887"/>
          </a:xfrm>
        </p:spPr>
        <p:txBody>
          <a:bodyPr wrap="square" lIns="274320" rIns="274320" anchor="ctr" anchorCtr="0">
            <a:noAutofit/>
          </a:bodyPr>
          <a:lstStyle>
            <a:lvl1pPr marL="0" indent="0" algn="l" defTabSz="182880">
              <a:lnSpc>
                <a:spcPct val="100000"/>
              </a:lnSpc>
              <a:spcBef>
                <a:spcPts val="0"/>
              </a:spcBef>
              <a:buFont typeface="Arial" pitchFamily="34" charset="0"/>
              <a:buNone/>
              <a:defRPr sz="2200" b="0" i="0" cap="none" baseline="0">
                <a:solidFill>
                  <a:schemeClr val="tx2"/>
                </a:solidFill>
                <a:effectLst/>
                <a:latin typeface="+mj-lt"/>
              </a:defRPr>
            </a:lvl1pPr>
            <a:lvl2pPr marL="0" indent="0" algn="r">
              <a:buFontTx/>
              <a:buNone/>
              <a:defRPr sz="1400" b="1">
                <a:solidFill>
                  <a:schemeClr val="bg1"/>
                </a:solidFill>
              </a:defRPr>
            </a:lvl2pPr>
            <a:lvl3pPr marL="182880" indent="0" algn="r">
              <a:buFontTx/>
              <a:buNone/>
              <a:defRPr sz="1400" b="1">
                <a:solidFill>
                  <a:schemeClr val="bg1"/>
                </a:solidFill>
              </a:defRPr>
            </a:lvl3pPr>
            <a:lvl4pPr marL="365760" indent="0" algn="r">
              <a:buFontTx/>
              <a:buNone/>
              <a:defRPr sz="1400" b="1">
                <a:solidFill>
                  <a:schemeClr val="bg1"/>
                </a:solidFill>
              </a:defRPr>
            </a:lvl4pPr>
            <a:lvl5pPr marL="548640" indent="0" algn="r">
              <a:buFontTx/>
              <a:buNone/>
              <a:defRPr sz="1400" b="1">
                <a:solidFill>
                  <a:schemeClr val="bg1"/>
                </a:solidFill>
              </a:defRPr>
            </a:lvl5pPr>
          </a:lstStyle>
          <a:p>
            <a:pPr lvl="0"/>
            <a:r>
              <a:rPr lang="en-US" dirty="0"/>
              <a:t>Click to Edit Subtitle</a:t>
            </a:r>
          </a:p>
        </p:txBody>
      </p:sp>
      <p:sp>
        <p:nvSpPr>
          <p:cNvPr id="5" name="Content Placeholder 3"/>
          <p:cNvSpPr>
            <a:spLocks noGrp="1"/>
          </p:cNvSpPr>
          <p:nvPr>
            <p:ph sz="quarter" idx="14" hasCustomPrompt="1"/>
          </p:nvPr>
        </p:nvSpPr>
        <p:spPr>
          <a:xfrm>
            <a:off x="3127248" y="636359"/>
            <a:ext cx="6016752" cy="4507141"/>
          </a:xfrm>
        </p:spPr>
        <p:txBody>
          <a:bodyPr vert="horz" wrap="square" lIns="274320" tIns="45720" rIns="457200" bIns="91440" rtlCol="0" anchor="t" anchorCtr="0">
            <a:normAutofit/>
          </a:bodyPr>
          <a:lstStyle>
            <a:lvl1pPr>
              <a:defRPr lang="en-US" dirty="0" smtClean="0">
                <a:latin typeface="+mn-lt"/>
              </a:defRPr>
            </a:lvl1pPr>
            <a:lvl2pPr>
              <a:defRPr lang="en-US" dirty="0" smtClean="0">
                <a:latin typeface="+mn-lt"/>
              </a:defRPr>
            </a:lvl2pPr>
            <a:lvl3pPr>
              <a:defRPr lang="en-US" dirty="0" smtClean="0">
                <a:latin typeface="+mn-lt"/>
              </a:defRPr>
            </a:lvl3pPr>
          </a:lstStyle>
          <a:p>
            <a:pPr lvl="0"/>
            <a:r>
              <a:rPr lang="en-US" dirty="0"/>
              <a:t>Click to add text or click an icon to add other content types.</a:t>
            </a:r>
          </a:p>
          <a:p>
            <a:pPr lvl="1"/>
            <a:r>
              <a:rPr lang="en-US" dirty="0"/>
              <a:t>Second level</a:t>
            </a:r>
          </a:p>
          <a:p>
            <a:pPr lvl="2"/>
            <a:r>
              <a:rPr lang="en-US" dirty="0"/>
              <a:t>Third level</a:t>
            </a:r>
          </a:p>
        </p:txBody>
      </p:sp>
      <p:sp>
        <p:nvSpPr>
          <p:cNvPr id="12" name="Text Placeholder 4"/>
          <p:cNvSpPr>
            <a:spLocks noGrp="1"/>
          </p:cNvSpPr>
          <p:nvPr>
            <p:ph type="body" sz="quarter" idx="13" hasCustomPrompt="1"/>
          </p:nvPr>
        </p:nvSpPr>
        <p:spPr>
          <a:xfrm>
            <a:off x="411480" y="996694"/>
            <a:ext cx="2304288" cy="615553"/>
          </a:xfrm>
        </p:spPr>
        <p:txBody>
          <a:bodyPr wrap="square" anchor="t" anchorCtr="0">
            <a:spAutoFit/>
          </a:bodyPr>
          <a:lstStyle>
            <a:lvl1pPr marL="0" indent="-182880" algn="l">
              <a:buFont typeface="Arial" pitchFamily="34" charset="0"/>
              <a:buNone/>
              <a:defRPr sz="2000" b="0" cap="none" baseline="0">
                <a:solidFill>
                  <a:schemeClr val="bg1"/>
                </a:solidFill>
                <a:effectLst/>
                <a:latin typeface="+mn-lt"/>
              </a:defRPr>
            </a:lvl1pPr>
          </a:lstStyle>
          <a:p>
            <a:pPr lvl="0"/>
            <a:r>
              <a:rPr lang="en-US" dirty="0"/>
              <a:t>Click to edit caption text</a:t>
            </a:r>
          </a:p>
        </p:txBody>
      </p:sp>
      <p:sp>
        <p:nvSpPr>
          <p:cNvPr id="4" name="Slide Number Placeholder 5"/>
          <p:cNvSpPr>
            <a:spLocks noGrp="1"/>
          </p:cNvSpPr>
          <p:nvPr>
            <p:ph type="sldNum" sz="quarter" idx="16"/>
          </p:nvPr>
        </p:nvSpPr>
        <p:spPr/>
        <p:txBody>
          <a:bodyPr/>
          <a:lstStyle/>
          <a:p>
            <a:fld id="{4976208B-6111-490B-8CEC-FFB249DB2100}" type="slidenum">
              <a:rPr lang="en-US" smtClean="0"/>
              <a:pPr/>
              <a:t>‹#›</a:t>
            </a:fld>
            <a:endParaRPr lang="en-US" dirty="0"/>
          </a:p>
        </p:txBody>
      </p:sp>
    </p:spTree>
    <p:extLst>
      <p:ext uri="{BB962C8B-B14F-4D97-AF65-F5344CB8AC3E}">
        <p14:creationId xmlns:p14="http://schemas.microsoft.com/office/powerpoint/2010/main" val="410507958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ase Study Only">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C04E02-6E03-AA43-BB04-8DAA2ECB7B79}"/>
              </a:ext>
            </a:extLst>
          </p:cNvPr>
          <p:cNvSpPr/>
          <p:nvPr userDrawn="1"/>
        </p:nvSpPr>
        <p:spPr>
          <a:xfrm>
            <a:off x="6016752" y="2818"/>
            <a:ext cx="3127248" cy="5143500"/>
          </a:xfrm>
          <a:prstGeom prst="rect">
            <a:avLst/>
          </a:prstGeom>
          <a:gradFill>
            <a:gsLst>
              <a:gs pos="0">
                <a:srgbClr val="1D73BA">
                  <a:lumMod val="55000"/>
                  <a:lumOff val="45000"/>
                </a:srgbClr>
              </a:gs>
              <a:gs pos="100000">
                <a:srgbClr val="1D73BA"/>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 name="Title 1"/>
          <p:cNvSpPr>
            <a:spLocks noGrp="1"/>
          </p:cNvSpPr>
          <p:nvPr>
            <p:ph type="title" hasCustomPrompt="1"/>
          </p:nvPr>
        </p:nvSpPr>
        <p:spPr>
          <a:xfrm>
            <a:off x="0" y="192024"/>
            <a:ext cx="6016752" cy="430887"/>
          </a:xfrm>
        </p:spPr>
        <p:txBody>
          <a:bodyPr lIns="182880" rIns="182880" anchor="b" anchorCtr="0">
            <a:noAutofit/>
          </a:bodyPr>
          <a:lstStyle>
            <a:lvl1pPr algn="ctr">
              <a:defRPr sz="2200" baseline="0">
                <a:solidFill>
                  <a:schemeClr val="tx2"/>
                </a:solidFill>
              </a:defRPr>
            </a:lvl1pPr>
          </a:lstStyle>
          <a:p>
            <a:r>
              <a:rPr lang="en-US" dirty="0"/>
              <a:t>Click to Edit Title</a:t>
            </a:r>
          </a:p>
        </p:txBody>
      </p:sp>
      <p:sp>
        <p:nvSpPr>
          <p:cNvPr id="21" name="Text Placeholder 2"/>
          <p:cNvSpPr>
            <a:spLocks noGrp="1"/>
          </p:cNvSpPr>
          <p:nvPr>
            <p:ph type="body" sz="quarter" idx="11" hasCustomPrompt="1"/>
          </p:nvPr>
        </p:nvSpPr>
        <p:spPr>
          <a:xfrm>
            <a:off x="0" y="637660"/>
            <a:ext cx="6016752" cy="274320"/>
          </a:xfrm>
        </p:spPr>
        <p:txBody>
          <a:bodyPr wrap="square" lIns="182880" rIns="182880" anchor="ctr" anchorCtr="0">
            <a:noAutofit/>
          </a:bodyPr>
          <a:lstStyle>
            <a:lvl1pPr marL="0" indent="0" algn="ctr">
              <a:lnSpc>
                <a:spcPct val="100000"/>
              </a:lnSpc>
              <a:spcBef>
                <a:spcPts val="0"/>
              </a:spcBef>
              <a:buFont typeface="Arial" pitchFamily="34" charset="0"/>
              <a:buNone/>
              <a:defRPr sz="1800" b="0" cap="none" baseline="0">
                <a:solidFill>
                  <a:schemeClr val="accent1"/>
                </a:solidFill>
                <a:effectLst/>
                <a:latin typeface="+mj-lt"/>
              </a:defRPr>
            </a:lvl1pPr>
          </a:lstStyle>
          <a:p>
            <a:pPr lvl="0"/>
            <a:r>
              <a:rPr lang="en-US" dirty="0"/>
              <a:t>Click to edit subtitle</a:t>
            </a:r>
          </a:p>
        </p:txBody>
      </p:sp>
      <p:sp>
        <p:nvSpPr>
          <p:cNvPr id="5" name="Content Placeholder 3"/>
          <p:cNvSpPr>
            <a:spLocks noGrp="1"/>
          </p:cNvSpPr>
          <p:nvPr>
            <p:ph sz="quarter" idx="15" hasCustomPrompt="1"/>
          </p:nvPr>
        </p:nvSpPr>
        <p:spPr>
          <a:xfrm>
            <a:off x="0" y="920337"/>
            <a:ext cx="6016752" cy="4215653"/>
          </a:xfrm>
        </p:spPr>
        <p:txBody>
          <a:bodyPr wrap="square" lIns="365760" rIns="274320" bIns="91440" anchor="t" anchorCtr="0">
            <a:normAutofit/>
          </a:bodyPr>
          <a:lstStyle>
            <a:lvl1pPr>
              <a:defRPr sz="2000" baseline="0">
                <a:solidFill>
                  <a:schemeClr val="tx2"/>
                </a:solidFill>
              </a:defRPr>
            </a:lvl1pPr>
            <a:lvl2pPr>
              <a:defRPr baseline="0"/>
            </a:lvl2pPr>
            <a:lvl3pPr>
              <a:defRPr baseline="0"/>
            </a:lvl3pPr>
            <a:lvl4pPr>
              <a:defRPr baseline="0"/>
            </a:lvl4pPr>
            <a:lvl5pPr>
              <a:defRPr baseline="0"/>
            </a:lvl5pPr>
          </a:lstStyle>
          <a:p>
            <a:pPr lvl="0"/>
            <a:r>
              <a:rPr lang="en-US" dirty="0"/>
              <a:t>Click to add text or click an icon to add other content types.</a:t>
            </a:r>
          </a:p>
          <a:p>
            <a:pPr lvl="1"/>
            <a:r>
              <a:rPr lang="en-US" dirty="0"/>
              <a:t>Second level</a:t>
            </a:r>
          </a:p>
          <a:p>
            <a:pPr lvl="2"/>
            <a:r>
              <a:rPr lang="en-US" dirty="0"/>
              <a:t>Third level</a:t>
            </a:r>
          </a:p>
        </p:txBody>
      </p:sp>
      <p:sp>
        <p:nvSpPr>
          <p:cNvPr id="15" name="Text Placeholder 4"/>
          <p:cNvSpPr>
            <a:spLocks noGrp="1"/>
          </p:cNvSpPr>
          <p:nvPr>
            <p:ph type="body" sz="half" idx="13" hasCustomPrompt="1"/>
          </p:nvPr>
        </p:nvSpPr>
        <p:spPr>
          <a:xfrm flipH="1">
            <a:off x="6016752" y="228600"/>
            <a:ext cx="3127247" cy="369332"/>
          </a:xfrm>
        </p:spPr>
        <p:txBody>
          <a:bodyPr lIns="91440" anchor="t" anchorCtr="0">
            <a:spAutoFit/>
          </a:bodyPr>
          <a:lstStyle>
            <a:lvl1pPr marL="0" indent="0" algn="ctr" defTabSz="182880">
              <a:lnSpc>
                <a:spcPct val="100000"/>
              </a:lnSpc>
              <a:spcBef>
                <a:spcPts val="0"/>
              </a:spcBef>
              <a:buFont typeface="Arial" pitchFamily="34" charset="0"/>
              <a:buNone/>
              <a:defRPr sz="1800" b="0" cap="none" baseline="0">
                <a:solidFill>
                  <a:schemeClr val="bg1"/>
                </a:solidFill>
                <a:effectLst/>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Heading</a:t>
            </a:r>
          </a:p>
        </p:txBody>
      </p:sp>
      <p:sp>
        <p:nvSpPr>
          <p:cNvPr id="18" name="Text Placeholder 5"/>
          <p:cNvSpPr>
            <a:spLocks noGrp="1"/>
          </p:cNvSpPr>
          <p:nvPr>
            <p:ph type="body" sz="quarter" idx="14" hasCustomPrompt="1"/>
          </p:nvPr>
        </p:nvSpPr>
        <p:spPr>
          <a:xfrm>
            <a:off x="6428232" y="997228"/>
            <a:ext cx="2304288" cy="3154680"/>
          </a:xfrm>
        </p:spPr>
        <p:txBody>
          <a:bodyPr wrap="square" anchor="t" anchorCtr="0">
            <a:spAutoFit/>
          </a:bodyPr>
          <a:lstStyle>
            <a:lvl1pPr marL="0" indent="-182880" algn="l">
              <a:buFont typeface="Arial" pitchFamily="34" charset="0"/>
              <a:buNone/>
              <a:defRPr sz="2000" b="0" cap="none" baseline="0">
                <a:solidFill>
                  <a:schemeClr val="bg1"/>
                </a:solidFill>
              </a:defRPr>
            </a:lvl1pPr>
            <a:lvl2pPr marL="0" indent="0">
              <a:buFontTx/>
              <a:buNone/>
              <a:defRPr/>
            </a:lvl2pPr>
            <a:lvl3pPr marL="182880" indent="0">
              <a:buFontTx/>
              <a:buNone/>
              <a:defRPr/>
            </a:lvl3pPr>
            <a:lvl4pPr marL="365760" indent="0">
              <a:buFontTx/>
              <a:buNone/>
              <a:defRPr/>
            </a:lvl4pPr>
            <a:lvl5pPr marL="548640" indent="0">
              <a:buFontTx/>
              <a:buNone/>
              <a:defRPr/>
            </a:lvl5pPr>
          </a:lstStyle>
          <a:p>
            <a:pPr lvl="0"/>
            <a:r>
              <a:rPr lang="en-US" dirty="0"/>
              <a:t>Click to edit caption text</a:t>
            </a:r>
          </a:p>
        </p:txBody>
      </p:sp>
      <p:sp>
        <p:nvSpPr>
          <p:cNvPr id="6" name="Slide Number Placeholder 6"/>
          <p:cNvSpPr>
            <a:spLocks noGrp="1"/>
          </p:cNvSpPr>
          <p:nvPr>
            <p:ph type="sldNum" sz="quarter" idx="17"/>
          </p:nvPr>
        </p:nvSpPr>
        <p:spPr/>
        <p:txBody>
          <a:bodyPr/>
          <a:lstStyle/>
          <a:p>
            <a:fld id="{4976208B-6111-490B-8CEC-FFB249DB2100}" type="slidenum">
              <a:rPr lang="en-US" smtClean="0"/>
              <a:pPr/>
              <a:t>‹#›</a:t>
            </a:fld>
            <a:endParaRPr lang="en-US" dirty="0"/>
          </a:p>
        </p:txBody>
      </p:sp>
      <p:pic>
        <p:nvPicPr>
          <p:cNvPr id="11" name="Picture 10">
            <a:extLst>
              <a:ext uri="{FF2B5EF4-FFF2-40B4-BE49-F238E27FC236}">
                <a16:creationId xmlns:a16="http://schemas.microsoft.com/office/drawing/2014/main" id="{53A69090-8E7B-7D44-A048-7D36F536C686}"/>
              </a:ext>
            </a:extLst>
          </p:cNvPr>
          <p:cNvPicPr>
            <a:picLocks noChangeAspect="1"/>
          </p:cNvPicPr>
          <p:nvPr userDrawn="1"/>
        </p:nvPicPr>
        <p:blipFill>
          <a:blip r:embed="rId2"/>
          <a:stretch>
            <a:fillRect/>
          </a:stretch>
        </p:blipFill>
        <p:spPr>
          <a:xfrm>
            <a:off x="8437487" y="4726061"/>
            <a:ext cx="504434" cy="293995"/>
          </a:xfrm>
          <a:prstGeom prst="rect">
            <a:avLst/>
          </a:prstGeom>
        </p:spPr>
      </p:pic>
    </p:spTree>
    <p:extLst>
      <p:ext uri="{BB962C8B-B14F-4D97-AF65-F5344CB8AC3E}">
        <p14:creationId xmlns:p14="http://schemas.microsoft.com/office/powerpoint/2010/main" val="210105904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ain Customer Success Layout">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A38440A-BA05-294A-BE79-F1A648E2721A}"/>
              </a:ext>
            </a:extLst>
          </p:cNvPr>
          <p:cNvSpPr/>
          <p:nvPr userDrawn="1"/>
        </p:nvSpPr>
        <p:spPr>
          <a:xfrm>
            <a:off x="6510268" y="0"/>
            <a:ext cx="2633732" cy="5143500"/>
          </a:xfrm>
          <a:prstGeom prst="rect">
            <a:avLst/>
          </a:prstGeom>
          <a:gradFill>
            <a:gsLst>
              <a:gs pos="0">
                <a:srgbClr val="1D73BA">
                  <a:lumMod val="75000"/>
                  <a:lumOff val="25000"/>
                </a:srgbClr>
              </a:gs>
              <a:gs pos="100000">
                <a:srgbClr val="1D73BA"/>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 name="Title 1"/>
          <p:cNvSpPr>
            <a:spLocks noGrp="1"/>
          </p:cNvSpPr>
          <p:nvPr>
            <p:ph type="title" hasCustomPrompt="1"/>
          </p:nvPr>
        </p:nvSpPr>
        <p:spPr>
          <a:xfrm>
            <a:off x="0" y="192024"/>
            <a:ext cx="6510269" cy="429768"/>
          </a:xfrm>
        </p:spPr>
        <p:txBody>
          <a:bodyPr lIns="182880" rIns="182880"/>
          <a:lstStyle>
            <a:lvl1pPr algn="ctr">
              <a:defRPr sz="2200" baseline="0">
                <a:latin typeface="+mj-lt"/>
              </a:defRPr>
            </a:lvl1pPr>
          </a:lstStyle>
          <a:p>
            <a:r>
              <a:rPr lang="en-US" dirty="0"/>
              <a:t>Click to Edit Title</a:t>
            </a:r>
          </a:p>
        </p:txBody>
      </p:sp>
      <p:sp>
        <p:nvSpPr>
          <p:cNvPr id="21" name="Text Placeholder 2"/>
          <p:cNvSpPr>
            <a:spLocks noGrp="1"/>
          </p:cNvSpPr>
          <p:nvPr>
            <p:ph type="body" sz="quarter" idx="11" hasCustomPrompt="1"/>
          </p:nvPr>
        </p:nvSpPr>
        <p:spPr>
          <a:xfrm>
            <a:off x="6510270" y="226814"/>
            <a:ext cx="2633730" cy="369332"/>
          </a:xfrm>
        </p:spPr>
        <p:txBody>
          <a:bodyPr wrap="square" anchor="ctr">
            <a:spAutoFit/>
          </a:bodyPr>
          <a:lstStyle>
            <a:lvl1pPr marL="0" indent="0" algn="ctr" defTabSz="182880">
              <a:lnSpc>
                <a:spcPct val="100000"/>
              </a:lnSpc>
              <a:spcBef>
                <a:spcPts val="0"/>
              </a:spcBef>
              <a:buFont typeface="Arial" pitchFamily="34" charset="0"/>
              <a:buNone/>
              <a:defRPr sz="1800" b="0" cap="none" baseline="0">
                <a:solidFill>
                  <a:schemeClr val="bg1"/>
                </a:solidFill>
                <a:effectLst/>
                <a:latin typeface="+mj-lt"/>
              </a:defRPr>
            </a:lvl1pPr>
          </a:lstStyle>
          <a:p>
            <a:pPr lvl="0"/>
            <a:r>
              <a:rPr lang="en-US" dirty="0"/>
              <a:t>Click to Edit Industry</a:t>
            </a:r>
          </a:p>
        </p:txBody>
      </p:sp>
      <p:sp>
        <p:nvSpPr>
          <p:cNvPr id="5" name="Content Placeholder 3"/>
          <p:cNvSpPr>
            <a:spLocks noGrp="1"/>
          </p:cNvSpPr>
          <p:nvPr>
            <p:ph sz="quarter" idx="15" hasCustomPrompt="1"/>
          </p:nvPr>
        </p:nvSpPr>
        <p:spPr>
          <a:xfrm>
            <a:off x="0" y="643515"/>
            <a:ext cx="6510270" cy="3977640"/>
          </a:xfrm>
        </p:spPr>
        <p:txBody>
          <a:bodyPr wrap="square" lIns="365760" rIns="274320" anchor="t">
            <a:normAutofit/>
          </a:bodyPr>
          <a:lstStyle>
            <a:lvl1pPr>
              <a:defRPr sz="2000" baseline="0">
                <a:latin typeface="+mn-lt"/>
              </a:defRPr>
            </a:lvl1pPr>
            <a:lvl2pPr>
              <a:defRPr baseline="0">
                <a:latin typeface="+mn-lt"/>
              </a:defRPr>
            </a:lvl2pPr>
            <a:lvl3pPr>
              <a:defRPr baseline="0">
                <a:latin typeface="+mn-lt"/>
              </a:defRPr>
            </a:lvl3pPr>
            <a:lvl4pPr>
              <a:defRPr baseline="0">
                <a:latin typeface="+mj-lt"/>
              </a:defRPr>
            </a:lvl4pPr>
            <a:lvl5pPr>
              <a:defRPr baseline="0">
                <a:latin typeface="+mj-lt"/>
              </a:defRPr>
            </a:lvl5pPr>
          </a:lstStyle>
          <a:p>
            <a:pPr lvl="0"/>
            <a:r>
              <a:rPr lang="en-US" dirty="0"/>
              <a:t>Click to add text or click an icon to add other content types.</a:t>
            </a:r>
          </a:p>
          <a:p>
            <a:pPr lvl="1"/>
            <a:r>
              <a:rPr lang="en-US" dirty="0"/>
              <a:t>Second level</a:t>
            </a:r>
          </a:p>
          <a:p>
            <a:pPr lvl="2"/>
            <a:r>
              <a:rPr lang="en-US" dirty="0"/>
              <a:t>Third level</a:t>
            </a:r>
          </a:p>
        </p:txBody>
      </p:sp>
      <p:sp>
        <p:nvSpPr>
          <p:cNvPr id="18" name="Text Placeholder 4"/>
          <p:cNvSpPr>
            <a:spLocks noGrp="1"/>
          </p:cNvSpPr>
          <p:nvPr>
            <p:ph type="body" sz="quarter" idx="14" hasCustomPrompt="1"/>
          </p:nvPr>
        </p:nvSpPr>
        <p:spPr>
          <a:xfrm>
            <a:off x="6602878" y="776288"/>
            <a:ext cx="2448000" cy="1869230"/>
          </a:xfrm>
        </p:spPr>
        <p:txBody>
          <a:bodyPr wrap="square" anchor="t">
            <a:spAutoFit/>
          </a:bodyPr>
          <a:lstStyle>
            <a:lvl1pPr marL="0" indent="-182880">
              <a:lnSpc>
                <a:spcPct val="85000"/>
              </a:lnSpc>
              <a:buFont typeface="Arial" pitchFamily="34" charset="0"/>
              <a:buNone/>
              <a:defRPr sz="1600" b="0" cap="none" baseline="0">
                <a:solidFill>
                  <a:schemeClr val="bg1"/>
                </a:solidFill>
              </a:defRPr>
            </a:lvl1pPr>
            <a:lvl2pPr marL="0" indent="0">
              <a:buFontTx/>
              <a:buNone/>
              <a:defRPr/>
            </a:lvl2pPr>
            <a:lvl3pPr marL="182880" indent="0">
              <a:buFontTx/>
              <a:buNone/>
              <a:defRPr/>
            </a:lvl3pPr>
            <a:lvl4pPr marL="365760" indent="0">
              <a:buFontTx/>
              <a:buNone/>
              <a:defRPr/>
            </a:lvl4pPr>
            <a:lvl5pPr marL="548640" indent="0">
              <a:buFontTx/>
              <a:buNone/>
              <a:defRPr/>
            </a:lvl5pPr>
          </a:lstStyle>
          <a:p>
            <a:pPr lvl="0"/>
            <a:r>
              <a:rPr lang="en-US" dirty="0"/>
              <a:t>“Add a customer win quote here regarding “Expected Results” and/or how the organization has been using SAS in the past.</a:t>
            </a:r>
          </a:p>
          <a:p>
            <a:pPr lvl="0"/>
            <a:r>
              <a:rPr lang="en-US" dirty="0"/>
              <a:t>If the name and title are unavailable, add the company name only.”</a:t>
            </a:r>
          </a:p>
        </p:txBody>
      </p:sp>
      <p:sp>
        <p:nvSpPr>
          <p:cNvPr id="4" name="Text Placeholder 5"/>
          <p:cNvSpPr>
            <a:spLocks noGrp="1"/>
          </p:cNvSpPr>
          <p:nvPr>
            <p:ph type="body" sz="quarter" idx="16" hasCustomPrompt="1"/>
          </p:nvPr>
        </p:nvSpPr>
        <p:spPr>
          <a:xfrm>
            <a:off x="6598393" y="3649609"/>
            <a:ext cx="2450592" cy="286232"/>
          </a:xfrm>
        </p:spPr>
        <p:txBody>
          <a:bodyPr anchor="b" anchorCtr="0">
            <a:spAutoFit/>
          </a:bodyPr>
          <a:lstStyle>
            <a:lvl1pPr marL="0" indent="0" algn="l">
              <a:lnSpc>
                <a:spcPct val="85000"/>
              </a:lnSpc>
              <a:buNone/>
              <a:defRPr sz="1400" b="0">
                <a:solidFill>
                  <a:schemeClr val="bg1"/>
                </a:solidFill>
                <a:effectLst/>
                <a:latin typeface="+mn-lt"/>
              </a:defRPr>
            </a:lvl1pPr>
          </a:lstStyle>
          <a:p>
            <a:pPr lvl="0"/>
            <a:r>
              <a:rPr lang="en-US" dirty="0"/>
              <a:t>Spokesperson’s Name</a:t>
            </a:r>
          </a:p>
        </p:txBody>
      </p:sp>
      <p:sp>
        <p:nvSpPr>
          <p:cNvPr id="7" name="Text Placeholder 6"/>
          <p:cNvSpPr>
            <a:spLocks noGrp="1"/>
          </p:cNvSpPr>
          <p:nvPr>
            <p:ph type="body" sz="quarter" idx="17" hasCustomPrompt="1"/>
          </p:nvPr>
        </p:nvSpPr>
        <p:spPr>
          <a:xfrm>
            <a:off x="6598393" y="3941854"/>
            <a:ext cx="2450592" cy="258532"/>
          </a:xfrm>
        </p:spPr>
        <p:txBody>
          <a:bodyPr wrap="square" anchor="t">
            <a:spAutoFit/>
          </a:bodyPr>
          <a:lstStyle>
            <a:lvl1pPr marL="182880" indent="0" algn="l">
              <a:lnSpc>
                <a:spcPct val="85000"/>
              </a:lnSpc>
              <a:buNone/>
              <a:defRPr sz="1200">
                <a:solidFill>
                  <a:schemeClr val="bg1">
                    <a:lumMod val="85000"/>
                  </a:schemeClr>
                </a:solidFill>
                <a:effectLst/>
              </a:defRPr>
            </a:lvl1pPr>
          </a:lstStyle>
          <a:p>
            <a:pPr lvl="0"/>
            <a:r>
              <a:rPr lang="en-US" dirty="0"/>
              <a:t>Spokesperson’s Job Title</a:t>
            </a:r>
          </a:p>
        </p:txBody>
      </p:sp>
      <p:sp>
        <p:nvSpPr>
          <p:cNvPr id="11" name="Text Placeholder 7"/>
          <p:cNvSpPr>
            <a:spLocks noGrp="1"/>
          </p:cNvSpPr>
          <p:nvPr>
            <p:ph type="body" sz="half" idx="13" hasCustomPrompt="1"/>
          </p:nvPr>
        </p:nvSpPr>
        <p:spPr>
          <a:xfrm flipH="1">
            <a:off x="-2" y="4620985"/>
            <a:ext cx="6510270" cy="276999"/>
          </a:xfrm>
        </p:spPr>
        <p:txBody>
          <a:bodyPr wrap="square" lIns="182880" rIns="182880" anchor="b">
            <a:noAutofit/>
          </a:bodyPr>
          <a:lstStyle>
            <a:lvl1pPr marL="0" indent="0" algn="ctr">
              <a:lnSpc>
                <a:spcPct val="100000"/>
              </a:lnSpc>
              <a:buFont typeface="Arial" pitchFamily="34" charset="0"/>
              <a:buNone/>
              <a:defRPr sz="1200" b="0" cap="none" baseline="0">
                <a:solidFill>
                  <a:schemeClr val="accent1"/>
                </a:solidFill>
                <a:effectLst/>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Customer Validation Slide – For One-to-One Use Only - NO EXTERNAL DISTRIBUTION</a:t>
            </a:r>
          </a:p>
        </p:txBody>
      </p:sp>
      <p:sp>
        <p:nvSpPr>
          <p:cNvPr id="3" name="Slide Number Placeholder 8"/>
          <p:cNvSpPr>
            <a:spLocks noGrp="1"/>
          </p:cNvSpPr>
          <p:nvPr>
            <p:ph type="sldNum" sz="quarter" idx="18"/>
          </p:nvPr>
        </p:nvSpPr>
        <p:spPr>
          <a:xfrm>
            <a:off x="0" y="4912668"/>
            <a:ext cx="914400" cy="230832"/>
          </a:xfrm>
        </p:spPr>
        <p:txBody>
          <a:bodyPr/>
          <a:lstStyle>
            <a:lvl1pPr algn="l">
              <a:defRPr/>
            </a:lvl1pPr>
          </a:lstStyle>
          <a:p>
            <a:fld id="{4976208B-6111-490B-8CEC-FFB249DB2100}" type="slidenum">
              <a:rPr lang="en-US" smtClean="0"/>
              <a:pPr/>
              <a:t>‹#›</a:t>
            </a:fld>
            <a:endParaRPr lang="en-US" dirty="0"/>
          </a:p>
        </p:txBody>
      </p:sp>
      <p:pic>
        <p:nvPicPr>
          <p:cNvPr id="13" name="Picture 12">
            <a:extLst>
              <a:ext uri="{FF2B5EF4-FFF2-40B4-BE49-F238E27FC236}">
                <a16:creationId xmlns:a16="http://schemas.microsoft.com/office/drawing/2014/main" id="{3D4AF1A7-A491-354E-AD56-6884BC1B9CDA}"/>
              </a:ext>
            </a:extLst>
          </p:cNvPr>
          <p:cNvPicPr>
            <a:picLocks noChangeAspect="1"/>
          </p:cNvPicPr>
          <p:nvPr userDrawn="1"/>
        </p:nvPicPr>
        <p:blipFill>
          <a:blip r:embed="rId2"/>
          <a:stretch>
            <a:fillRect/>
          </a:stretch>
        </p:blipFill>
        <p:spPr>
          <a:xfrm>
            <a:off x="8437487" y="4726061"/>
            <a:ext cx="504434" cy="293995"/>
          </a:xfrm>
          <a:prstGeom prst="rect">
            <a:avLst/>
          </a:prstGeom>
        </p:spPr>
      </p:pic>
    </p:spTree>
    <p:extLst>
      <p:ext uri="{BB962C8B-B14F-4D97-AF65-F5344CB8AC3E}">
        <p14:creationId xmlns:p14="http://schemas.microsoft.com/office/powerpoint/2010/main" val="360103709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Title Placeholder 1"/>
          <p:cNvSpPr>
            <a:spLocks noGrp="1"/>
          </p:cNvSpPr>
          <p:nvPr>
            <p:ph type="title"/>
          </p:nvPr>
        </p:nvSpPr>
        <p:spPr>
          <a:xfrm>
            <a:off x="626364" y="192024"/>
            <a:ext cx="7891272" cy="457200"/>
          </a:xfrm>
          <a:prstGeom prst="rect">
            <a:avLst/>
          </a:prstGeom>
        </p:spPr>
        <p:txBody>
          <a:bodyPr vert="horz" wrap="square" lIns="91440" tIns="45720" rIns="91440" bIns="45720" rtlCol="0" anchor="ctr" anchorCtr="0">
            <a:noAutofit/>
          </a:bodyPr>
          <a:lstStyle/>
          <a:p>
            <a:pPr lvl="0"/>
            <a:r>
              <a:rPr lang="en-US"/>
              <a:t>Click to edit Master title style</a:t>
            </a:r>
            <a:endParaRPr lang="en-US" dirty="0"/>
          </a:p>
        </p:txBody>
      </p:sp>
      <p:sp>
        <p:nvSpPr>
          <p:cNvPr id="3" name="Text Placeholder 2"/>
          <p:cNvSpPr>
            <a:spLocks noGrp="1"/>
          </p:cNvSpPr>
          <p:nvPr>
            <p:ph type="body" idx="1"/>
          </p:nvPr>
        </p:nvSpPr>
        <p:spPr>
          <a:xfrm>
            <a:off x="626364" y="1014984"/>
            <a:ext cx="7891272" cy="3639312"/>
          </a:xfrm>
          <a:prstGeom prst="rect">
            <a:avLst/>
          </a:prstGeom>
        </p:spPr>
        <p:txBody>
          <a:bodyPr vert="horz" lIns="91440" tIns="45720" rIns="91440" bIns="45720" rtlCol="0" anchor="t" anchorCtr="0">
            <a:normAutofit/>
          </a:bodyPr>
          <a:lstStyle/>
          <a:p>
            <a:pPr lvl="0"/>
            <a:r>
              <a:rPr lang="en-US" dirty="0"/>
              <a:t>Click to add text or click an icon to add other content types.	</a:t>
            </a:r>
          </a:p>
          <a:p>
            <a:pPr lvl="1"/>
            <a:r>
              <a:rPr lang="en-US" dirty="0"/>
              <a:t>Second level</a:t>
            </a:r>
          </a:p>
          <a:p>
            <a:pPr lvl="2"/>
            <a:r>
              <a:rPr lang="en-US" dirty="0"/>
              <a:t>Third level</a:t>
            </a:r>
          </a:p>
        </p:txBody>
      </p:sp>
      <p:sp>
        <p:nvSpPr>
          <p:cNvPr id="4" name="Slide Number Placeholder 3"/>
          <p:cNvSpPr>
            <a:spLocks noGrp="1"/>
          </p:cNvSpPr>
          <p:nvPr>
            <p:ph type="sldNum" sz="quarter" idx="4"/>
          </p:nvPr>
        </p:nvSpPr>
        <p:spPr>
          <a:xfrm>
            <a:off x="4114800" y="4754880"/>
            <a:ext cx="914400" cy="230832"/>
          </a:xfrm>
          <a:prstGeom prst="rect">
            <a:avLst/>
          </a:prstGeom>
        </p:spPr>
        <p:txBody>
          <a:bodyPr vert="horz" lIns="91440" tIns="45720" rIns="91440" bIns="45720" rtlCol="0" anchor="b">
            <a:spAutoFit/>
          </a:bodyPr>
          <a:lstStyle>
            <a:lvl1pPr algn="ctr" defTabSz="182880">
              <a:defRPr sz="900">
                <a:solidFill>
                  <a:schemeClr val="bg1">
                    <a:lumMod val="65000"/>
                  </a:schemeClr>
                </a:solidFill>
              </a:defRPr>
            </a:lvl1pPr>
          </a:lstStyle>
          <a:p>
            <a:fld id="{4976208B-6111-490B-8CEC-FFB249DB2100}" type="slidenum">
              <a:rPr lang="en-US" smtClean="0"/>
              <a:pPr/>
              <a:t>‹#›</a:t>
            </a:fld>
            <a:endParaRPr lang="en-US" dirty="0"/>
          </a:p>
        </p:txBody>
      </p:sp>
      <p:sp>
        <p:nvSpPr>
          <p:cNvPr id="8" name="TextBox 4"/>
          <p:cNvSpPr txBox="1"/>
          <p:nvPr/>
        </p:nvSpPr>
        <p:spPr>
          <a:xfrm>
            <a:off x="3310128" y="4941552"/>
            <a:ext cx="2514600" cy="169277"/>
          </a:xfrm>
          <a:prstGeom prst="rect">
            <a:avLst/>
          </a:prstGeom>
          <a:noFill/>
        </p:spPr>
        <p:txBody>
          <a:bodyPr wrap="square" anchor="b" anchorCtr="0">
            <a:spAutoFit/>
          </a:bodyPr>
          <a:lstStyle/>
          <a:p>
            <a:pPr marL="0" marR="0" lvl="0" indent="0" algn="ctr" defTabSz="274320"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dirty="0">
                <a:ln>
                  <a:noFill/>
                </a:ln>
                <a:solidFill>
                  <a:schemeClr val="bg1">
                    <a:lumMod val="65000"/>
                  </a:schemeClr>
                </a:solidFill>
                <a:effectLst/>
                <a:uLnTx/>
                <a:uFillTx/>
                <a:latin typeface="+mn-lt"/>
                <a:ea typeface="Calibri" charset="0"/>
                <a:cs typeface="Arial" panose="020B0604020202020204" pitchFamily="34" charset="0"/>
              </a:rPr>
              <a:t>Copyright © SAS Institute Inc. All rights reserved.</a:t>
            </a:r>
          </a:p>
        </p:txBody>
      </p:sp>
      <p:pic>
        <p:nvPicPr>
          <p:cNvPr id="2" name="Picture 1">
            <a:extLst>
              <a:ext uri="{FF2B5EF4-FFF2-40B4-BE49-F238E27FC236}">
                <a16:creationId xmlns:a16="http://schemas.microsoft.com/office/drawing/2014/main" id="{5F2D94A2-97DB-B74E-991F-496A36665838}"/>
              </a:ext>
            </a:extLst>
          </p:cNvPr>
          <p:cNvPicPr>
            <a:picLocks noChangeAspect="1"/>
          </p:cNvPicPr>
          <p:nvPr userDrawn="1"/>
        </p:nvPicPr>
        <p:blipFill>
          <a:blip r:embed="rId15"/>
          <a:stretch>
            <a:fillRect/>
          </a:stretch>
        </p:blipFill>
        <p:spPr>
          <a:xfrm>
            <a:off x="8454149" y="4742759"/>
            <a:ext cx="470862" cy="274429"/>
          </a:xfrm>
          <a:prstGeom prst="rect">
            <a:avLst/>
          </a:prstGeom>
        </p:spPr>
      </p:pic>
    </p:spTree>
    <p:extLst>
      <p:ext uri="{BB962C8B-B14F-4D97-AF65-F5344CB8AC3E}">
        <p14:creationId xmlns:p14="http://schemas.microsoft.com/office/powerpoint/2010/main" val="524744438"/>
      </p:ext>
    </p:extLst>
  </p:cSld>
  <p:clrMap bg1="lt1" tx1="dk1" bg2="lt2" tx2="dk2" accent1="accent1" accent2="accent2" accent3="accent3" accent4="accent4" accent5="accent5" accent6="accent6" hlink="hlink" folHlink="folHlink"/>
  <p:sldLayoutIdLst>
    <p:sldLayoutId id="2147483926" r:id="rId1"/>
    <p:sldLayoutId id="2147483927" r:id="rId2"/>
    <p:sldLayoutId id="2147483928" r:id="rId3"/>
    <p:sldLayoutId id="2147483929" r:id="rId4"/>
    <p:sldLayoutId id="2147483930" r:id="rId5"/>
    <p:sldLayoutId id="2147483964" r:id="rId6"/>
    <p:sldLayoutId id="2147483932" r:id="rId7"/>
    <p:sldLayoutId id="2147483933" r:id="rId8"/>
    <p:sldLayoutId id="2147483962" r:id="rId9"/>
    <p:sldLayoutId id="2147483939" r:id="rId10"/>
    <p:sldLayoutId id="2147483935" r:id="rId11"/>
    <p:sldLayoutId id="2147483941" r:id="rId12"/>
    <p:sldLayoutId id="2147483942" r:id="rId13"/>
  </p:sldLayoutIdLst>
  <p:transition>
    <p:fade/>
  </p:transition>
  <p:hf sldNum="0" hdr="0" ftr="0" dt="0"/>
  <p:txStyles>
    <p:titleStyle>
      <a:lvl1pPr algn="ctr" defTabSz="182880" rtl="0" eaLnBrk="1" latinLnBrk="0" hangingPunct="1">
        <a:spcBef>
          <a:spcPct val="0"/>
        </a:spcBef>
        <a:buNone/>
        <a:defRPr lang="en-US" sz="2800" kern="1200" cap="none" baseline="0" dirty="0">
          <a:solidFill>
            <a:schemeClr val="tx2"/>
          </a:solidFill>
          <a:latin typeface="+mj-lt"/>
          <a:ea typeface="+mj-ea"/>
          <a:cs typeface="+mj-cs"/>
        </a:defRPr>
      </a:lvl1pPr>
    </p:titleStyle>
    <p:bodyStyle>
      <a:lvl1pPr marL="182880" indent="-182880" algn="l" defTabSz="365760" rtl="0" eaLnBrk="1" latinLnBrk="0" hangingPunct="1">
        <a:lnSpc>
          <a:spcPct val="85000"/>
        </a:lnSpc>
        <a:spcBef>
          <a:spcPts val="800"/>
        </a:spcBef>
        <a:spcAft>
          <a:spcPts val="0"/>
        </a:spcAft>
        <a:buClr>
          <a:schemeClr val="accent1"/>
        </a:buClr>
        <a:buSzPct val="80000"/>
        <a:buFont typeface="Arial" pitchFamily="34" charset="0"/>
        <a:buChar char="•"/>
        <a:defRPr sz="2000" b="0" kern="1200" cap="none" baseline="0">
          <a:solidFill>
            <a:schemeClr val="tx2"/>
          </a:solidFill>
          <a:latin typeface="+mn-lt"/>
          <a:ea typeface="+mn-ea"/>
          <a:cs typeface="+mn-cs"/>
        </a:defRPr>
      </a:lvl1pPr>
      <a:lvl2pPr marL="365760" indent="-182880" algn="l" defTabSz="365760" rtl="0" eaLnBrk="1" latinLnBrk="0" hangingPunct="1">
        <a:lnSpc>
          <a:spcPct val="85000"/>
        </a:lnSpc>
        <a:spcBef>
          <a:spcPts val="800"/>
        </a:spcBef>
        <a:spcAft>
          <a:spcPts val="0"/>
        </a:spcAft>
        <a:buClr>
          <a:schemeClr val="tx1">
            <a:lumMod val="65000"/>
            <a:lumOff val="35000"/>
          </a:schemeClr>
        </a:buClr>
        <a:buSzPct val="80000"/>
        <a:buFont typeface="Arial" pitchFamily="34" charset="0"/>
        <a:buChar char="•"/>
        <a:tabLst/>
        <a:defRPr sz="1800" kern="1200" baseline="0">
          <a:solidFill>
            <a:schemeClr val="tx1">
              <a:lumMod val="65000"/>
              <a:lumOff val="35000"/>
            </a:schemeClr>
          </a:solidFill>
          <a:latin typeface="+mn-lt"/>
          <a:ea typeface="+mn-ea"/>
          <a:cs typeface="+mn-cs"/>
        </a:defRPr>
      </a:lvl2pPr>
      <a:lvl3pPr marL="548640" indent="-182880" algn="l" defTabSz="365760" rtl="0" eaLnBrk="1" latinLnBrk="0" hangingPunct="1">
        <a:lnSpc>
          <a:spcPct val="85000"/>
        </a:lnSpc>
        <a:spcBef>
          <a:spcPts val="800"/>
        </a:spcBef>
        <a:spcAft>
          <a:spcPts val="0"/>
        </a:spcAft>
        <a:buClr>
          <a:schemeClr val="tx1">
            <a:lumMod val="65000"/>
            <a:lumOff val="35000"/>
          </a:schemeClr>
        </a:buClr>
        <a:buSzPct val="100000"/>
        <a:buFont typeface="Calibri" panose="020F0502020204030204" pitchFamily="34" charset="0"/>
        <a:buChar char="-"/>
        <a:defRPr sz="1400" kern="1200" baseline="0">
          <a:solidFill>
            <a:schemeClr val="tx1">
              <a:lumMod val="65000"/>
              <a:lumOff val="35000"/>
            </a:schemeClr>
          </a:solidFill>
          <a:latin typeface="+mn-lt"/>
          <a:ea typeface="+mn-ea"/>
          <a:cs typeface="+mn-cs"/>
        </a:defRPr>
      </a:lvl3pPr>
      <a:lvl4pPr marL="731520" indent="-182880" algn="l" defTabSz="365760" rtl="0" eaLnBrk="1" latinLnBrk="0" hangingPunct="1">
        <a:lnSpc>
          <a:spcPct val="120000"/>
        </a:lnSpc>
        <a:spcBef>
          <a:spcPts val="0"/>
        </a:spcBef>
        <a:buClr>
          <a:schemeClr val="tx1">
            <a:lumMod val="65000"/>
            <a:lumOff val="35000"/>
          </a:schemeClr>
        </a:buClr>
        <a:buSzPct val="100000"/>
        <a:buFont typeface="Calibri" panose="020F0502020204030204" pitchFamily="34" charset="0"/>
        <a:buChar char="-"/>
        <a:defRPr sz="1200" kern="1200" baseline="0">
          <a:solidFill>
            <a:schemeClr val="tx1">
              <a:lumMod val="65000"/>
              <a:lumOff val="35000"/>
            </a:schemeClr>
          </a:solidFill>
          <a:latin typeface="+mn-lt"/>
          <a:ea typeface="+mn-ea"/>
          <a:cs typeface="+mn-cs"/>
        </a:defRPr>
      </a:lvl4pPr>
      <a:lvl5pPr marL="914400" indent="-182880" algn="l" defTabSz="365760" rtl="0" eaLnBrk="1" latinLnBrk="0" hangingPunct="1">
        <a:lnSpc>
          <a:spcPct val="120000"/>
        </a:lnSpc>
        <a:spcBef>
          <a:spcPts val="0"/>
        </a:spcBef>
        <a:buClr>
          <a:schemeClr val="tx1">
            <a:lumMod val="65000"/>
            <a:lumOff val="35000"/>
          </a:schemeClr>
        </a:buClr>
        <a:buSzPct val="100000"/>
        <a:buFont typeface="Calibri" panose="020F0502020204030204" pitchFamily="34" charset="0"/>
        <a:buChar char="-"/>
        <a:defRPr sz="1000" kern="1200" baseline="0">
          <a:solidFill>
            <a:schemeClr val="tx1">
              <a:lumMod val="65000"/>
              <a:lumOff val="35000"/>
            </a:schemeClr>
          </a:solidFill>
          <a:latin typeface="+mn-lt"/>
          <a:ea typeface="+mn-ea"/>
          <a:cs typeface="+mn-cs"/>
        </a:defRPr>
      </a:lvl5pPr>
      <a:lvl6pPr marL="1097280" indent="-182880" algn="l" defTabSz="3657600" rtl="0" eaLnBrk="1" latinLnBrk="0" hangingPunct="1">
        <a:lnSpc>
          <a:spcPct val="120000"/>
        </a:lnSpc>
        <a:spcBef>
          <a:spcPts val="0"/>
        </a:spcBef>
        <a:buClr>
          <a:schemeClr val="accent1"/>
        </a:buClr>
        <a:buSzPct val="80000"/>
        <a:buFont typeface="Arial" pitchFamily="34" charset="0"/>
        <a:buChar char="•"/>
        <a:defRPr sz="1000" kern="1200">
          <a:solidFill>
            <a:schemeClr val="tx2"/>
          </a:solidFill>
          <a:latin typeface="+mn-lt"/>
          <a:ea typeface="+mn-ea"/>
          <a:cs typeface="+mn-cs"/>
        </a:defRPr>
      </a:lvl6pPr>
      <a:lvl7pPr marL="1280160" indent="-182880" algn="l" defTabSz="3657600" rtl="0" eaLnBrk="1" latinLnBrk="0" hangingPunct="1">
        <a:lnSpc>
          <a:spcPct val="120000"/>
        </a:lnSpc>
        <a:spcBef>
          <a:spcPts val="0"/>
        </a:spcBef>
        <a:buClr>
          <a:schemeClr val="accent1"/>
        </a:buClr>
        <a:buSzPct val="80000"/>
        <a:buFont typeface="Arial" pitchFamily="34" charset="0"/>
        <a:buChar char="•"/>
        <a:defRPr sz="1000" kern="1200">
          <a:solidFill>
            <a:schemeClr val="tx2"/>
          </a:solidFill>
          <a:latin typeface="+mn-lt"/>
          <a:ea typeface="+mn-ea"/>
          <a:cs typeface="+mn-cs"/>
        </a:defRPr>
      </a:lvl7pPr>
      <a:lvl8pPr marL="1463040" indent="-182880" algn="l" defTabSz="914400" rtl="0" eaLnBrk="1" latinLnBrk="0" hangingPunct="1">
        <a:lnSpc>
          <a:spcPct val="120000"/>
        </a:lnSpc>
        <a:spcBef>
          <a:spcPts val="0"/>
        </a:spcBef>
        <a:buClr>
          <a:schemeClr val="accent1"/>
        </a:buClr>
        <a:buSzPct val="80000"/>
        <a:buFont typeface="Arial" pitchFamily="34" charset="0"/>
        <a:buChar char="•"/>
        <a:defRPr sz="1000" kern="1200">
          <a:solidFill>
            <a:schemeClr val="tx2"/>
          </a:solidFill>
          <a:latin typeface="+mn-lt"/>
          <a:ea typeface="+mn-ea"/>
          <a:cs typeface="+mn-cs"/>
        </a:defRPr>
      </a:lvl8pPr>
      <a:lvl9pPr marL="1645920" indent="-182880" algn="l" defTabSz="365760" rtl="0" eaLnBrk="1" latinLnBrk="0" hangingPunct="1">
        <a:lnSpc>
          <a:spcPct val="120000"/>
        </a:lnSpc>
        <a:spcBef>
          <a:spcPts val="0"/>
        </a:spcBef>
        <a:buClr>
          <a:schemeClr val="accent1"/>
        </a:buClr>
        <a:buSzPct val="80000"/>
        <a:buFont typeface="Arial" pitchFamily="34" charset="0"/>
        <a:buChar char="•"/>
        <a:defRPr sz="10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jmp.com/support/help/en/15.1/#page/jmp/introduction-to-multivariate-analysis.shtml#" TargetMode="Externa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hyperlink" Target="https://community.jmp.com/t5/JMPer-Cable/Structural-Equation-Modeling-The-arrival-of-a-powerful-new/ba-p/230440" TargetMode="External"/><Relationship Id="rId2" Type="http://schemas.openxmlformats.org/officeDocument/2006/relationships/hyperlink" Target="https://community.jmp.com/t5/Discovery-Summit-Tucson-2019/An-Introduction-to-Structural-Equation-Models-in-JMP-R-Pro-15/ta-p/223369" TargetMode="External"/><Relationship Id="rId1" Type="http://schemas.openxmlformats.org/officeDocument/2006/relationships/slideLayout" Target="../slideLayouts/slideLayout10.xml"/><Relationship Id="rId6" Type="http://schemas.openxmlformats.org/officeDocument/2006/relationships/hyperlink" Target="https://community.jmp.com/t5/Discussions/Latent-Growth-Curve-Models/m-p/237699#M46946" TargetMode="External"/><Relationship Id="rId5" Type="http://schemas.openxmlformats.org/officeDocument/2006/relationships/hyperlink" Target="https://www.jmp.com/support/help/en/15.0/index.shtml#page/jmp/overview-of-structural-equation-models.shtml" TargetMode="External"/><Relationship Id="rId4" Type="http://schemas.openxmlformats.org/officeDocument/2006/relationships/hyperlink" Target="https://community.jmp.com/t5/JMP-Blog/Structural-equations-models-A-favorite-amongst-those-who-use/ba-p/23033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hyperlink" Target="https://openclipart.org/detail/167884/zap-ns" TargetMode="External"/><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2144" y="1306606"/>
            <a:ext cx="6611112" cy="1077218"/>
          </a:xfrm>
        </p:spPr>
        <p:txBody>
          <a:bodyPr/>
          <a:lstStyle/>
          <a:p>
            <a:r>
              <a:rPr lang="en-US" b="1" dirty="0"/>
              <a:t>Research Methods with JMP: Clustering, Factor Analysis, and SEM</a:t>
            </a:r>
            <a:endParaRPr lang="en-US" dirty="0"/>
          </a:p>
        </p:txBody>
      </p:sp>
      <p:sp>
        <p:nvSpPr>
          <p:cNvPr id="3" name="Text Placeholder 2"/>
          <p:cNvSpPr>
            <a:spLocks noGrp="1"/>
          </p:cNvSpPr>
          <p:nvPr>
            <p:ph type="body" sz="quarter" idx="13"/>
          </p:nvPr>
        </p:nvSpPr>
        <p:spPr/>
        <p:txBody>
          <a:bodyPr/>
          <a:lstStyle/>
          <a:p>
            <a:r>
              <a:rPr lang="en-US" dirty="0"/>
              <a:t>JMP Academic Webinar Series</a:t>
            </a:r>
          </a:p>
        </p:txBody>
      </p:sp>
    </p:spTree>
    <p:extLst>
      <p:ext uri="{BB962C8B-B14F-4D97-AF65-F5344CB8AC3E}">
        <p14:creationId xmlns:p14="http://schemas.microsoft.com/office/powerpoint/2010/main" val="205766638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10750-50FD-7A41-B771-CA7472BB15ED}"/>
              </a:ext>
            </a:extLst>
          </p:cNvPr>
          <p:cNvSpPr>
            <a:spLocks noGrp="1"/>
          </p:cNvSpPr>
          <p:nvPr>
            <p:ph type="title"/>
          </p:nvPr>
        </p:nvSpPr>
        <p:spPr/>
        <p:txBody>
          <a:bodyPr/>
          <a:lstStyle/>
          <a:p>
            <a:r>
              <a:rPr lang="en-US" dirty="0"/>
              <a:t>Path Diagram</a:t>
            </a:r>
          </a:p>
        </p:txBody>
      </p:sp>
      <p:sp>
        <p:nvSpPr>
          <p:cNvPr id="3" name="Text Placeholder 2">
            <a:extLst>
              <a:ext uri="{FF2B5EF4-FFF2-40B4-BE49-F238E27FC236}">
                <a16:creationId xmlns:a16="http://schemas.microsoft.com/office/drawing/2014/main" id="{39A3A218-5745-224F-9738-F7267D5106FA}"/>
              </a:ext>
            </a:extLst>
          </p:cNvPr>
          <p:cNvSpPr>
            <a:spLocks noGrp="1"/>
          </p:cNvSpPr>
          <p:nvPr>
            <p:ph type="body" sz="quarter" idx="12"/>
          </p:nvPr>
        </p:nvSpPr>
        <p:spPr>
          <a:xfrm flipH="1">
            <a:off x="626364" y="594251"/>
            <a:ext cx="7891272" cy="529949"/>
          </a:xfrm>
        </p:spPr>
        <p:txBody>
          <a:bodyPr/>
          <a:lstStyle/>
          <a:p>
            <a:r>
              <a:rPr lang="en-US" sz="2000" dirty="0"/>
              <a:t>Circles = Latent (unmeasurable) Factors</a:t>
            </a:r>
          </a:p>
          <a:p>
            <a:r>
              <a:rPr lang="en-US" sz="2000" dirty="0"/>
              <a:t> Squares = Measured Variables</a:t>
            </a:r>
          </a:p>
        </p:txBody>
      </p:sp>
      <p:grpSp>
        <p:nvGrpSpPr>
          <p:cNvPr id="14" name="Group 13">
            <a:extLst>
              <a:ext uri="{FF2B5EF4-FFF2-40B4-BE49-F238E27FC236}">
                <a16:creationId xmlns:a16="http://schemas.microsoft.com/office/drawing/2014/main" id="{835F32B6-0F58-954C-A004-0838E6C8A82D}"/>
              </a:ext>
            </a:extLst>
          </p:cNvPr>
          <p:cNvGrpSpPr/>
          <p:nvPr/>
        </p:nvGrpSpPr>
        <p:grpSpPr>
          <a:xfrm>
            <a:off x="662530" y="3236636"/>
            <a:ext cx="2218053" cy="772664"/>
            <a:chOff x="5035838" y="2254512"/>
            <a:chExt cx="1420651" cy="1441276"/>
          </a:xfrm>
        </p:grpSpPr>
        <p:sp>
          <p:nvSpPr>
            <p:cNvPr id="7" name="Oval 6">
              <a:extLst>
                <a:ext uri="{FF2B5EF4-FFF2-40B4-BE49-F238E27FC236}">
                  <a16:creationId xmlns:a16="http://schemas.microsoft.com/office/drawing/2014/main" id="{72E1B461-562E-7B4A-8107-1820BD41024A}"/>
                </a:ext>
              </a:extLst>
            </p:cNvPr>
            <p:cNvSpPr/>
            <p:nvPr/>
          </p:nvSpPr>
          <p:spPr>
            <a:xfrm>
              <a:off x="5233140" y="2907587"/>
              <a:ext cx="859174" cy="78820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n>
                    <a:solidFill>
                      <a:sysClr val="windowText" lastClr="000000"/>
                    </a:solidFill>
                  </a:ln>
                  <a:noFill/>
                </a:rPr>
                <a:t>Investments</a:t>
              </a:r>
            </a:p>
          </p:txBody>
        </p:sp>
        <p:sp>
          <p:nvSpPr>
            <p:cNvPr id="8" name="Right Arrow 7">
              <a:extLst>
                <a:ext uri="{FF2B5EF4-FFF2-40B4-BE49-F238E27FC236}">
                  <a16:creationId xmlns:a16="http://schemas.microsoft.com/office/drawing/2014/main" id="{0A5E24FE-54A4-E545-9A14-8AB61265EB40}"/>
                </a:ext>
              </a:extLst>
            </p:cNvPr>
            <p:cNvSpPr/>
            <p:nvPr/>
          </p:nvSpPr>
          <p:spPr>
            <a:xfrm rot="16200000">
              <a:off x="5596353" y="2729861"/>
              <a:ext cx="252709" cy="10274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9" name="Rectangle 8">
              <a:extLst>
                <a:ext uri="{FF2B5EF4-FFF2-40B4-BE49-F238E27FC236}">
                  <a16:creationId xmlns:a16="http://schemas.microsoft.com/office/drawing/2014/main" id="{D905CFE5-8AC4-4848-A775-CE4A4815746F}"/>
                </a:ext>
              </a:extLst>
            </p:cNvPr>
            <p:cNvSpPr/>
            <p:nvPr/>
          </p:nvSpPr>
          <p:spPr>
            <a:xfrm>
              <a:off x="5035838" y="2271272"/>
              <a:ext cx="307291" cy="41208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X1</a:t>
              </a:r>
            </a:p>
          </p:txBody>
        </p:sp>
        <p:sp>
          <p:nvSpPr>
            <p:cNvPr id="10" name="Right Arrow 9">
              <a:extLst>
                <a:ext uri="{FF2B5EF4-FFF2-40B4-BE49-F238E27FC236}">
                  <a16:creationId xmlns:a16="http://schemas.microsoft.com/office/drawing/2014/main" id="{A50883B3-2B63-324B-8C15-DEF07B377E51}"/>
                </a:ext>
              </a:extLst>
            </p:cNvPr>
            <p:cNvSpPr/>
            <p:nvPr/>
          </p:nvSpPr>
          <p:spPr>
            <a:xfrm rot="18445668">
              <a:off x="5831871" y="2784582"/>
              <a:ext cx="433979" cy="1074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1" name="Rectangle 10">
              <a:extLst>
                <a:ext uri="{FF2B5EF4-FFF2-40B4-BE49-F238E27FC236}">
                  <a16:creationId xmlns:a16="http://schemas.microsoft.com/office/drawing/2014/main" id="{C672A235-E38D-FC4D-B4C1-170F6DE145DC}"/>
                </a:ext>
              </a:extLst>
            </p:cNvPr>
            <p:cNvSpPr/>
            <p:nvPr/>
          </p:nvSpPr>
          <p:spPr>
            <a:xfrm>
              <a:off x="5523073" y="2282522"/>
              <a:ext cx="359800" cy="3654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X2</a:t>
              </a:r>
            </a:p>
          </p:txBody>
        </p:sp>
        <p:sp>
          <p:nvSpPr>
            <p:cNvPr id="12" name="Right Arrow 11">
              <a:extLst>
                <a:ext uri="{FF2B5EF4-FFF2-40B4-BE49-F238E27FC236}">
                  <a16:creationId xmlns:a16="http://schemas.microsoft.com/office/drawing/2014/main" id="{389BA166-E16A-9F43-A4F0-C21B905490F3}"/>
                </a:ext>
              </a:extLst>
            </p:cNvPr>
            <p:cNvSpPr/>
            <p:nvPr/>
          </p:nvSpPr>
          <p:spPr>
            <a:xfrm rot="14077877">
              <a:off x="5206233" y="2771541"/>
              <a:ext cx="343748" cy="11154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3" name="Rectangle 12">
              <a:extLst>
                <a:ext uri="{FF2B5EF4-FFF2-40B4-BE49-F238E27FC236}">
                  <a16:creationId xmlns:a16="http://schemas.microsoft.com/office/drawing/2014/main" id="{25DAF349-37B1-F347-B210-9F1C33C1FAE5}"/>
                </a:ext>
              </a:extLst>
            </p:cNvPr>
            <p:cNvSpPr/>
            <p:nvPr/>
          </p:nvSpPr>
          <p:spPr>
            <a:xfrm>
              <a:off x="6049981" y="2254512"/>
              <a:ext cx="406508" cy="3935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X3</a:t>
              </a:r>
            </a:p>
          </p:txBody>
        </p:sp>
      </p:grpSp>
      <p:grpSp>
        <p:nvGrpSpPr>
          <p:cNvPr id="15" name="Group 14">
            <a:extLst>
              <a:ext uri="{FF2B5EF4-FFF2-40B4-BE49-F238E27FC236}">
                <a16:creationId xmlns:a16="http://schemas.microsoft.com/office/drawing/2014/main" id="{357E4964-5A7C-BF42-9B31-C2C00C7FE6AF}"/>
              </a:ext>
            </a:extLst>
          </p:cNvPr>
          <p:cNvGrpSpPr/>
          <p:nvPr/>
        </p:nvGrpSpPr>
        <p:grpSpPr>
          <a:xfrm>
            <a:off x="733863" y="2164327"/>
            <a:ext cx="2255299" cy="748153"/>
            <a:chOff x="5076541" y="2250384"/>
            <a:chExt cx="1404273" cy="1445404"/>
          </a:xfrm>
        </p:grpSpPr>
        <p:sp>
          <p:nvSpPr>
            <p:cNvPr id="16" name="Oval 15">
              <a:extLst>
                <a:ext uri="{FF2B5EF4-FFF2-40B4-BE49-F238E27FC236}">
                  <a16:creationId xmlns:a16="http://schemas.microsoft.com/office/drawing/2014/main" id="{A0473A49-57F9-7340-87C5-57B5521A37F4}"/>
                </a:ext>
              </a:extLst>
            </p:cNvPr>
            <p:cNvSpPr/>
            <p:nvPr/>
          </p:nvSpPr>
          <p:spPr>
            <a:xfrm>
              <a:off x="5233140" y="2907587"/>
              <a:ext cx="859174" cy="78820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n>
                    <a:solidFill>
                      <a:sysClr val="windowText" lastClr="000000"/>
                    </a:solidFill>
                  </a:ln>
                  <a:noFill/>
                </a:rPr>
                <a:t>Costs</a:t>
              </a:r>
            </a:p>
          </p:txBody>
        </p:sp>
        <p:sp>
          <p:nvSpPr>
            <p:cNvPr id="17" name="Right Arrow 16">
              <a:extLst>
                <a:ext uri="{FF2B5EF4-FFF2-40B4-BE49-F238E27FC236}">
                  <a16:creationId xmlns:a16="http://schemas.microsoft.com/office/drawing/2014/main" id="{9E4FD165-5C6E-534C-AC13-5598472D4233}"/>
                </a:ext>
              </a:extLst>
            </p:cNvPr>
            <p:cNvSpPr/>
            <p:nvPr/>
          </p:nvSpPr>
          <p:spPr>
            <a:xfrm rot="16200000">
              <a:off x="5596353" y="2729861"/>
              <a:ext cx="252709" cy="10274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8" name="Rectangle 17">
              <a:extLst>
                <a:ext uri="{FF2B5EF4-FFF2-40B4-BE49-F238E27FC236}">
                  <a16:creationId xmlns:a16="http://schemas.microsoft.com/office/drawing/2014/main" id="{5E27780D-3665-494E-95C9-F0296DAE50CF}"/>
                </a:ext>
              </a:extLst>
            </p:cNvPr>
            <p:cNvSpPr/>
            <p:nvPr/>
          </p:nvSpPr>
          <p:spPr>
            <a:xfrm>
              <a:off x="5076541" y="2250384"/>
              <a:ext cx="277342" cy="41620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X7</a:t>
              </a:r>
            </a:p>
          </p:txBody>
        </p:sp>
        <p:sp>
          <p:nvSpPr>
            <p:cNvPr id="19" name="Right Arrow 18">
              <a:extLst>
                <a:ext uri="{FF2B5EF4-FFF2-40B4-BE49-F238E27FC236}">
                  <a16:creationId xmlns:a16="http://schemas.microsoft.com/office/drawing/2014/main" id="{1C6CD59F-6122-4E4A-AEA4-EC858506D3B5}"/>
                </a:ext>
              </a:extLst>
            </p:cNvPr>
            <p:cNvSpPr/>
            <p:nvPr/>
          </p:nvSpPr>
          <p:spPr>
            <a:xfrm rot="18445668">
              <a:off x="5831871" y="2784582"/>
              <a:ext cx="433979" cy="1074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0" name="Rectangle 19">
              <a:extLst>
                <a:ext uri="{FF2B5EF4-FFF2-40B4-BE49-F238E27FC236}">
                  <a16:creationId xmlns:a16="http://schemas.microsoft.com/office/drawing/2014/main" id="{A2D1FBF1-7F8D-F544-9D5A-7F9C98650352}"/>
                </a:ext>
              </a:extLst>
            </p:cNvPr>
            <p:cNvSpPr/>
            <p:nvPr/>
          </p:nvSpPr>
          <p:spPr>
            <a:xfrm>
              <a:off x="5522113" y="2272926"/>
              <a:ext cx="386326" cy="36581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X8</a:t>
              </a:r>
            </a:p>
          </p:txBody>
        </p:sp>
        <p:sp>
          <p:nvSpPr>
            <p:cNvPr id="21" name="Right Arrow 20">
              <a:extLst>
                <a:ext uri="{FF2B5EF4-FFF2-40B4-BE49-F238E27FC236}">
                  <a16:creationId xmlns:a16="http://schemas.microsoft.com/office/drawing/2014/main" id="{0A262239-A09C-A041-82AD-F869F2E99AB8}"/>
                </a:ext>
              </a:extLst>
            </p:cNvPr>
            <p:cNvSpPr/>
            <p:nvPr/>
          </p:nvSpPr>
          <p:spPr>
            <a:xfrm rot="14077877">
              <a:off x="5206233" y="2771541"/>
              <a:ext cx="343748" cy="11154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2" name="Rectangle 21">
              <a:extLst>
                <a:ext uri="{FF2B5EF4-FFF2-40B4-BE49-F238E27FC236}">
                  <a16:creationId xmlns:a16="http://schemas.microsoft.com/office/drawing/2014/main" id="{F20969CD-E6E1-7644-BE83-375CB76B8479}"/>
                </a:ext>
              </a:extLst>
            </p:cNvPr>
            <p:cNvSpPr/>
            <p:nvPr/>
          </p:nvSpPr>
          <p:spPr>
            <a:xfrm>
              <a:off x="6049980" y="2303103"/>
              <a:ext cx="430834" cy="34491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X9</a:t>
              </a:r>
            </a:p>
          </p:txBody>
        </p:sp>
      </p:grpSp>
      <p:grpSp>
        <p:nvGrpSpPr>
          <p:cNvPr id="31" name="Group 30">
            <a:extLst>
              <a:ext uri="{FF2B5EF4-FFF2-40B4-BE49-F238E27FC236}">
                <a16:creationId xmlns:a16="http://schemas.microsoft.com/office/drawing/2014/main" id="{24389CDD-D57E-114F-BE1D-3776C91979B1}"/>
              </a:ext>
            </a:extLst>
          </p:cNvPr>
          <p:cNvGrpSpPr/>
          <p:nvPr/>
        </p:nvGrpSpPr>
        <p:grpSpPr>
          <a:xfrm>
            <a:off x="518519" y="4185787"/>
            <a:ext cx="2348276" cy="759090"/>
            <a:chOff x="5001816" y="2229254"/>
            <a:chExt cx="1462166" cy="1466534"/>
          </a:xfrm>
        </p:grpSpPr>
        <p:sp>
          <p:nvSpPr>
            <p:cNvPr id="32" name="Oval 31">
              <a:extLst>
                <a:ext uri="{FF2B5EF4-FFF2-40B4-BE49-F238E27FC236}">
                  <a16:creationId xmlns:a16="http://schemas.microsoft.com/office/drawing/2014/main" id="{72C5D06A-04E7-4740-AFB9-5FBB8DE8E174}"/>
                </a:ext>
              </a:extLst>
            </p:cNvPr>
            <p:cNvSpPr/>
            <p:nvPr/>
          </p:nvSpPr>
          <p:spPr>
            <a:xfrm>
              <a:off x="5233140" y="2907587"/>
              <a:ext cx="859174" cy="78820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n>
                    <a:solidFill>
                      <a:sysClr val="windowText" lastClr="000000"/>
                    </a:solidFill>
                  </a:ln>
                  <a:noFill/>
                </a:rPr>
                <a:t>Alternatives</a:t>
              </a:r>
            </a:p>
          </p:txBody>
        </p:sp>
        <p:sp>
          <p:nvSpPr>
            <p:cNvPr id="33" name="Right Arrow 32">
              <a:extLst>
                <a:ext uri="{FF2B5EF4-FFF2-40B4-BE49-F238E27FC236}">
                  <a16:creationId xmlns:a16="http://schemas.microsoft.com/office/drawing/2014/main" id="{A33D7A92-A36D-2347-A852-CAA7C0F4E634}"/>
                </a:ext>
              </a:extLst>
            </p:cNvPr>
            <p:cNvSpPr/>
            <p:nvPr/>
          </p:nvSpPr>
          <p:spPr>
            <a:xfrm rot="16200000">
              <a:off x="5596353" y="2729861"/>
              <a:ext cx="252709" cy="10274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34" name="Rectangle 33">
              <a:extLst>
                <a:ext uri="{FF2B5EF4-FFF2-40B4-BE49-F238E27FC236}">
                  <a16:creationId xmlns:a16="http://schemas.microsoft.com/office/drawing/2014/main" id="{0C5F0930-F151-4D4C-9EB9-6E7632198EF7}"/>
                </a:ext>
              </a:extLst>
            </p:cNvPr>
            <p:cNvSpPr/>
            <p:nvPr/>
          </p:nvSpPr>
          <p:spPr>
            <a:xfrm>
              <a:off x="5001816" y="2229256"/>
              <a:ext cx="352067" cy="43733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X4</a:t>
              </a:r>
            </a:p>
          </p:txBody>
        </p:sp>
        <p:sp>
          <p:nvSpPr>
            <p:cNvPr id="35" name="Right Arrow 34">
              <a:extLst>
                <a:ext uri="{FF2B5EF4-FFF2-40B4-BE49-F238E27FC236}">
                  <a16:creationId xmlns:a16="http://schemas.microsoft.com/office/drawing/2014/main" id="{92F54BA9-3E9C-E447-9621-E225C717840D}"/>
                </a:ext>
              </a:extLst>
            </p:cNvPr>
            <p:cNvSpPr/>
            <p:nvPr/>
          </p:nvSpPr>
          <p:spPr>
            <a:xfrm rot="18445668">
              <a:off x="5831871" y="2784582"/>
              <a:ext cx="433979" cy="1074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36" name="Rectangle 35">
              <a:extLst>
                <a:ext uri="{FF2B5EF4-FFF2-40B4-BE49-F238E27FC236}">
                  <a16:creationId xmlns:a16="http://schemas.microsoft.com/office/drawing/2014/main" id="{D043DE66-0238-2B47-9C81-8CB628CBF6F9}"/>
                </a:ext>
              </a:extLst>
            </p:cNvPr>
            <p:cNvSpPr/>
            <p:nvPr/>
          </p:nvSpPr>
          <p:spPr>
            <a:xfrm>
              <a:off x="5539140" y="2229254"/>
              <a:ext cx="369299" cy="41876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X5</a:t>
              </a:r>
            </a:p>
          </p:txBody>
        </p:sp>
        <p:sp>
          <p:nvSpPr>
            <p:cNvPr id="37" name="Right Arrow 36">
              <a:extLst>
                <a:ext uri="{FF2B5EF4-FFF2-40B4-BE49-F238E27FC236}">
                  <a16:creationId xmlns:a16="http://schemas.microsoft.com/office/drawing/2014/main" id="{01E9FE6A-4E3C-A54B-BF44-DC13094946BD}"/>
                </a:ext>
              </a:extLst>
            </p:cNvPr>
            <p:cNvSpPr/>
            <p:nvPr/>
          </p:nvSpPr>
          <p:spPr>
            <a:xfrm rot="14077877">
              <a:off x="5206233" y="2771541"/>
              <a:ext cx="343748" cy="11154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38" name="Rectangle 37">
              <a:extLst>
                <a:ext uri="{FF2B5EF4-FFF2-40B4-BE49-F238E27FC236}">
                  <a16:creationId xmlns:a16="http://schemas.microsoft.com/office/drawing/2014/main" id="{F961B57A-9DF1-9A40-8133-DBACE3AE3277}"/>
                </a:ext>
              </a:extLst>
            </p:cNvPr>
            <p:cNvSpPr/>
            <p:nvPr/>
          </p:nvSpPr>
          <p:spPr>
            <a:xfrm>
              <a:off x="6049980" y="2229254"/>
              <a:ext cx="414002" cy="41876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X6</a:t>
              </a:r>
            </a:p>
          </p:txBody>
        </p:sp>
      </p:grpSp>
      <p:grpSp>
        <p:nvGrpSpPr>
          <p:cNvPr id="39" name="Group 38">
            <a:extLst>
              <a:ext uri="{FF2B5EF4-FFF2-40B4-BE49-F238E27FC236}">
                <a16:creationId xmlns:a16="http://schemas.microsoft.com/office/drawing/2014/main" id="{4D0398D4-4DF5-F84D-A238-FA9C61D73D41}"/>
              </a:ext>
            </a:extLst>
          </p:cNvPr>
          <p:cNvGrpSpPr/>
          <p:nvPr/>
        </p:nvGrpSpPr>
        <p:grpSpPr>
          <a:xfrm>
            <a:off x="626364" y="1393738"/>
            <a:ext cx="2374517" cy="748154"/>
            <a:chOff x="4985477" y="2250382"/>
            <a:chExt cx="1478505" cy="1445406"/>
          </a:xfrm>
        </p:grpSpPr>
        <p:sp>
          <p:nvSpPr>
            <p:cNvPr id="40" name="Oval 39">
              <a:extLst>
                <a:ext uri="{FF2B5EF4-FFF2-40B4-BE49-F238E27FC236}">
                  <a16:creationId xmlns:a16="http://schemas.microsoft.com/office/drawing/2014/main" id="{476A7BE9-6615-4345-8894-B2E130C5FED1}"/>
                </a:ext>
              </a:extLst>
            </p:cNvPr>
            <p:cNvSpPr/>
            <p:nvPr/>
          </p:nvSpPr>
          <p:spPr>
            <a:xfrm>
              <a:off x="5233140" y="2907587"/>
              <a:ext cx="859174" cy="78820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n>
                    <a:solidFill>
                      <a:sysClr val="windowText" lastClr="000000"/>
                    </a:solidFill>
                  </a:ln>
                  <a:noFill/>
                </a:rPr>
                <a:t>Rewards</a:t>
              </a:r>
            </a:p>
          </p:txBody>
        </p:sp>
        <p:sp>
          <p:nvSpPr>
            <p:cNvPr id="41" name="Right Arrow 40">
              <a:extLst>
                <a:ext uri="{FF2B5EF4-FFF2-40B4-BE49-F238E27FC236}">
                  <a16:creationId xmlns:a16="http://schemas.microsoft.com/office/drawing/2014/main" id="{2F740BBC-2F54-1246-A30E-804861599E41}"/>
                </a:ext>
              </a:extLst>
            </p:cNvPr>
            <p:cNvSpPr/>
            <p:nvPr/>
          </p:nvSpPr>
          <p:spPr>
            <a:xfrm rot="16200000">
              <a:off x="5596353" y="2729861"/>
              <a:ext cx="252709" cy="10274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42" name="Rectangle 41">
              <a:extLst>
                <a:ext uri="{FF2B5EF4-FFF2-40B4-BE49-F238E27FC236}">
                  <a16:creationId xmlns:a16="http://schemas.microsoft.com/office/drawing/2014/main" id="{2A6812F4-6B08-E340-A975-D78CD12AD30B}"/>
                </a:ext>
              </a:extLst>
            </p:cNvPr>
            <p:cNvSpPr/>
            <p:nvPr/>
          </p:nvSpPr>
          <p:spPr>
            <a:xfrm>
              <a:off x="4985477" y="2250384"/>
              <a:ext cx="368406" cy="41621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X10</a:t>
              </a:r>
            </a:p>
          </p:txBody>
        </p:sp>
        <p:sp>
          <p:nvSpPr>
            <p:cNvPr id="43" name="Right Arrow 42">
              <a:extLst>
                <a:ext uri="{FF2B5EF4-FFF2-40B4-BE49-F238E27FC236}">
                  <a16:creationId xmlns:a16="http://schemas.microsoft.com/office/drawing/2014/main" id="{8654F987-8892-FB41-A788-A3927FD7388D}"/>
                </a:ext>
              </a:extLst>
            </p:cNvPr>
            <p:cNvSpPr/>
            <p:nvPr/>
          </p:nvSpPr>
          <p:spPr>
            <a:xfrm rot="18445668">
              <a:off x="5831871" y="2784582"/>
              <a:ext cx="433979" cy="1074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44" name="Rectangle 43">
              <a:extLst>
                <a:ext uri="{FF2B5EF4-FFF2-40B4-BE49-F238E27FC236}">
                  <a16:creationId xmlns:a16="http://schemas.microsoft.com/office/drawing/2014/main" id="{851F69BE-4C9A-2D43-9ED1-F6DFDDDE1A61}"/>
                </a:ext>
              </a:extLst>
            </p:cNvPr>
            <p:cNvSpPr/>
            <p:nvPr/>
          </p:nvSpPr>
          <p:spPr>
            <a:xfrm>
              <a:off x="5541925" y="2250382"/>
              <a:ext cx="389872" cy="39763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X11</a:t>
              </a:r>
            </a:p>
          </p:txBody>
        </p:sp>
        <p:sp>
          <p:nvSpPr>
            <p:cNvPr id="45" name="Right Arrow 44">
              <a:extLst>
                <a:ext uri="{FF2B5EF4-FFF2-40B4-BE49-F238E27FC236}">
                  <a16:creationId xmlns:a16="http://schemas.microsoft.com/office/drawing/2014/main" id="{620E975E-71D2-AE48-ADEA-0AF04311A236}"/>
                </a:ext>
              </a:extLst>
            </p:cNvPr>
            <p:cNvSpPr/>
            <p:nvPr/>
          </p:nvSpPr>
          <p:spPr>
            <a:xfrm rot="14077877">
              <a:off x="5206233" y="2771541"/>
              <a:ext cx="343748" cy="11154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46" name="Rectangle 45">
              <a:extLst>
                <a:ext uri="{FF2B5EF4-FFF2-40B4-BE49-F238E27FC236}">
                  <a16:creationId xmlns:a16="http://schemas.microsoft.com/office/drawing/2014/main" id="{15ABE744-A2D5-9649-8ECA-A8BE87CC3BEF}"/>
                </a:ext>
              </a:extLst>
            </p:cNvPr>
            <p:cNvSpPr/>
            <p:nvPr/>
          </p:nvSpPr>
          <p:spPr>
            <a:xfrm>
              <a:off x="6049980" y="2323690"/>
              <a:ext cx="414002" cy="32432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X12</a:t>
              </a:r>
            </a:p>
          </p:txBody>
        </p:sp>
      </p:grpSp>
      <p:grpSp>
        <p:nvGrpSpPr>
          <p:cNvPr id="47" name="Group 46">
            <a:extLst>
              <a:ext uri="{FF2B5EF4-FFF2-40B4-BE49-F238E27FC236}">
                <a16:creationId xmlns:a16="http://schemas.microsoft.com/office/drawing/2014/main" id="{80CACE6E-3F67-1C48-8ED5-5A57E6FB1E26}"/>
              </a:ext>
            </a:extLst>
          </p:cNvPr>
          <p:cNvGrpSpPr/>
          <p:nvPr/>
        </p:nvGrpSpPr>
        <p:grpSpPr>
          <a:xfrm>
            <a:off x="3783826" y="2007188"/>
            <a:ext cx="2319854" cy="742731"/>
            <a:chOff x="4989513" y="2260859"/>
            <a:chExt cx="1444469" cy="1434929"/>
          </a:xfrm>
        </p:grpSpPr>
        <p:sp>
          <p:nvSpPr>
            <p:cNvPr id="48" name="Oval 47">
              <a:extLst>
                <a:ext uri="{FF2B5EF4-FFF2-40B4-BE49-F238E27FC236}">
                  <a16:creationId xmlns:a16="http://schemas.microsoft.com/office/drawing/2014/main" id="{61D5A48F-62A9-3B4A-8563-D581B1B32067}"/>
                </a:ext>
              </a:extLst>
            </p:cNvPr>
            <p:cNvSpPr/>
            <p:nvPr/>
          </p:nvSpPr>
          <p:spPr>
            <a:xfrm>
              <a:off x="5233140" y="2907587"/>
              <a:ext cx="859174" cy="78820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n>
                    <a:solidFill>
                      <a:sysClr val="windowText" lastClr="000000"/>
                    </a:solidFill>
                  </a:ln>
                  <a:noFill/>
                </a:rPr>
                <a:t>Satisfaction</a:t>
              </a:r>
            </a:p>
          </p:txBody>
        </p:sp>
        <p:sp>
          <p:nvSpPr>
            <p:cNvPr id="49" name="Right Arrow 48">
              <a:extLst>
                <a:ext uri="{FF2B5EF4-FFF2-40B4-BE49-F238E27FC236}">
                  <a16:creationId xmlns:a16="http://schemas.microsoft.com/office/drawing/2014/main" id="{693D147C-684E-044B-ABDB-BD95EBABA34B}"/>
                </a:ext>
              </a:extLst>
            </p:cNvPr>
            <p:cNvSpPr/>
            <p:nvPr/>
          </p:nvSpPr>
          <p:spPr>
            <a:xfrm rot="16200000">
              <a:off x="5596353" y="2729861"/>
              <a:ext cx="252709" cy="10274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50" name="Rectangle 49">
              <a:extLst>
                <a:ext uri="{FF2B5EF4-FFF2-40B4-BE49-F238E27FC236}">
                  <a16:creationId xmlns:a16="http://schemas.microsoft.com/office/drawing/2014/main" id="{EA3E625E-18DD-E34D-9409-9AC21E02ACFB}"/>
                </a:ext>
              </a:extLst>
            </p:cNvPr>
            <p:cNvSpPr/>
            <p:nvPr/>
          </p:nvSpPr>
          <p:spPr>
            <a:xfrm>
              <a:off x="4989513" y="2279437"/>
              <a:ext cx="364370" cy="38715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X13</a:t>
              </a:r>
            </a:p>
          </p:txBody>
        </p:sp>
        <p:sp>
          <p:nvSpPr>
            <p:cNvPr id="51" name="Right Arrow 50">
              <a:extLst>
                <a:ext uri="{FF2B5EF4-FFF2-40B4-BE49-F238E27FC236}">
                  <a16:creationId xmlns:a16="http://schemas.microsoft.com/office/drawing/2014/main" id="{94BCD632-7EC6-3C4E-96AB-5F03A5FB2334}"/>
                </a:ext>
              </a:extLst>
            </p:cNvPr>
            <p:cNvSpPr/>
            <p:nvPr/>
          </p:nvSpPr>
          <p:spPr>
            <a:xfrm rot="18445668">
              <a:off x="5832044" y="2850072"/>
              <a:ext cx="491350" cy="8536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52" name="Rectangle 51">
              <a:extLst>
                <a:ext uri="{FF2B5EF4-FFF2-40B4-BE49-F238E27FC236}">
                  <a16:creationId xmlns:a16="http://schemas.microsoft.com/office/drawing/2014/main" id="{B49D5D09-2178-314F-97EC-E9D7BF6FFEA1}"/>
                </a:ext>
              </a:extLst>
            </p:cNvPr>
            <p:cNvSpPr/>
            <p:nvPr/>
          </p:nvSpPr>
          <p:spPr>
            <a:xfrm>
              <a:off x="5523075" y="2260859"/>
              <a:ext cx="370858" cy="38715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X14</a:t>
              </a:r>
            </a:p>
          </p:txBody>
        </p:sp>
        <p:sp>
          <p:nvSpPr>
            <p:cNvPr id="53" name="Right Arrow 52">
              <a:extLst>
                <a:ext uri="{FF2B5EF4-FFF2-40B4-BE49-F238E27FC236}">
                  <a16:creationId xmlns:a16="http://schemas.microsoft.com/office/drawing/2014/main" id="{484E7CDE-37FA-4D49-8BBA-E4DEC6894479}"/>
                </a:ext>
              </a:extLst>
            </p:cNvPr>
            <p:cNvSpPr/>
            <p:nvPr/>
          </p:nvSpPr>
          <p:spPr>
            <a:xfrm rot="14077877">
              <a:off x="5206233" y="2771541"/>
              <a:ext cx="343748" cy="11154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54" name="Rectangle 53">
              <a:extLst>
                <a:ext uri="{FF2B5EF4-FFF2-40B4-BE49-F238E27FC236}">
                  <a16:creationId xmlns:a16="http://schemas.microsoft.com/office/drawing/2014/main" id="{3D592C07-0F14-2D46-B4C2-A7E6E4EC6B9C}"/>
                </a:ext>
              </a:extLst>
            </p:cNvPr>
            <p:cNvSpPr/>
            <p:nvPr/>
          </p:nvSpPr>
          <p:spPr>
            <a:xfrm>
              <a:off x="6049980" y="2260859"/>
              <a:ext cx="384002" cy="38715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X15</a:t>
              </a:r>
            </a:p>
          </p:txBody>
        </p:sp>
      </p:grpSp>
      <p:grpSp>
        <p:nvGrpSpPr>
          <p:cNvPr id="55" name="Group 54">
            <a:extLst>
              <a:ext uri="{FF2B5EF4-FFF2-40B4-BE49-F238E27FC236}">
                <a16:creationId xmlns:a16="http://schemas.microsoft.com/office/drawing/2014/main" id="{844F5BB7-6DE1-BD46-9DEC-3AE46D8EE0F3}"/>
              </a:ext>
            </a:extLst>
          </p:cNvPr>
          <p:cNvGrpSpPr/>
          <p:nvPr/>
        </p:nvGrpSpPr>
        <p:grpSpPr>
          <a:xfrm>
            <a:off x="6206842" y="2814910"/>
            <a:ext cx="2113397" cy="798470"/>
            <a:chOff x="5101462" y="2153174"/>
            <a:chExt cx="1315918" cy="1542614"/>
          </a:xfrm>
        </p:grpSpPr>
        <p:sp>
          <p:nvSpPr>
            <p:cNvPr id="56" name="Oval 55">
              <a:extLst>
                <a:ext uri="{FF2B5EF4-FFF2-40B4-BE49-F238E27FC236}">
                  <a16:creationId xmlns:a16="http://schemas.microsoft.com/office/drawing/2014/main" id="{59F08587-A7BA-BE4D-B728-6970E776F94E}"/>
                </a:ext>
              </a:extLst>
            </p:cNvPr>
            <p:cNvSpPr/>
            <p:nvPr/>
          </p:nvSpPr>
          <p:spPr>
            <a:xfrm>
              <a:off x="5233140" y="2907587"/>
              <a:ext cx="1029316" cy="78820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n>
                    <a:solidFill>
                      <a:sysClr val="windowText" lastClr="000000"/>
                    </a:solidFill>
                  </a:ln>
                  <a:noFill/>
                </a:rPr>
                <a:t>Commitment</a:t>
              </a:r>
            </a:p>
          </p:txBody>
        </p:sp>
        <p:sp>
          <p:nvSpPr>
            <p:cNvPr id="57" name="Right Arrow 56">
              <a:extLst>
                <a:ext uri="{FF2B5EF4-FFF2-40B4-BE49-F238E27FC236}">
                  <a16:creationId xmlns:a16="http://schemas.microsoft.com/office/drawing/2014/main" id="{86D1DDD5-E9D5-EA40-B518-FD0BC6A3A882}"/>
                </a:ext>
              </a:extLst>
            </p:cNvPr>
            <p:cNvSpPr/>
            <p:nvPr/>
          </p:nvSpPr>
          <p:spPr>
            <a:xfrm rot="16200000">
              <a:off x="5613134" y="2746643"/>
              <a:ext cx="252710" cy="69177"/>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58" name="Rectangle 57">
              <a:extLst>
                <a:ext uri="{FF2B5EF4-FFF2-40B4-BE49-F238E27FC236}">
                  <a16:creationId xmlns:a16="http://schemas.microsoft.com/office/drawing/2014/main" id="{FA5620FB-11D4-C840-881A-8A68896D0B51}"/>
                </a:ext>
              </a:extLst>
            </p:cNvPr>
            <p:cNvSpPr/>
            <p:nvPr/>
          </p:nvSpPr>
          <p:spPr>
            <a:xfrm>
              <a:off x="5101462" y="2183150"/>
              <a:ext cx="336307" cy="50456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X16</a:t>
              </a:r>
            </a:p>
          </p:txBody>
        </p:sp>
        <p:sp>
          <p:nvSpPr>
            <p:cNvPr id="59" name="Right Arrow 58">
              <a:extLst>
                <a:ext uri="{FF2B5EF4-FFF2-40B4-BE49-F238E27FC236}">
                  <a16:creationId xmlns:a16="http://schemas.microsoft.com/office/drawing/2014/main" id="{EF3F85A0-32C8-874B-843D-68953C35B8BC}"/>
                </a:ext>
              </a:extLst>
            </p:cNvPr>
            <p:cNvSpPr/>
            <p:nvPr/>
          </p:nvSpPr>
          <p:spPr>
            <a:xfrm rot="18445668">
              <a:off x="5895196" y="2776928"/>
              <a:ext cx="410983" cy="7344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60" name="Rectangle 59">
              <a:extLst>
                <a:ext uri="{FF2B5EF4-FFF2-40B4-BE49-F238E27FC236}">
                  <a16:creationId xmlns:a16="http://schemas.microsoft.com/office/drawing/2014/main" id="{58EE0AB9-A1E8-F94A-99B2-0B13DCA81A52}"/>
                </a:ext>
              </a:extLst>
            </p:cNvPr>
            <p:cNvSpPr/>
            <p:nvPr/>
          </p:nvSpPr>
          <p:spPr>
            <a:xfrm>
              <a:off x="5602612" y="2153174"/>
              <a:ext cx="336307" cy="50456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X17</a:t>
              </a:r>
            </a:p>
          </p:txBody>
        </p:sp>
        <p:sp>
          <p:nvSpPr>
            <p:cNvPr id="61" name="Right Arrow 60">
              <a:extLst>
                <a:ext uri="{FF2B5EF4-FFF2-40B4-BE49-F238E27FC236}">
                  <a16:creationId xmlns:a16="http://schemas.microsoft.com/office/drawing/2014/main" id="{DC019A9D-BC20-3145-B80C-0D96531833EA}"/>
                </a:ext>
              </a:extLst>
            </p:cNvPr>
            <p:cNvSpPr/>
            <p:nvPr/>
          </p:nvSpPr>
          <p:spPr>
            <a:xfrm rot="14077877">
              <a:off x="5213040" y="2813015"/>
              <a:ext cx="317205" cy="89618"/>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62" name="Rectangle 61">
              <a:extLst>
                <a:ext uri="{FF2B5EF4-FFF2-40B4-BE49-F238E27FC236}">
                  <a16:creationId xmlns:a16="http://schemas.microsoft.com/office/drawing/2014/main" id="{119BA5CD-7EE3-444B-A664-2D46AFFEABF5}"/>
                </a:ext>
              </a:extLst>
            </p:cNvPr>
            <p:cNvSpPr/>
            <p:nvPr/>
          </p:nvSpPr>
          <p:spPr>
            <a:xfrm>
              <a:off x="6072300" y="2183150"/>
              <a:ext cx="345080" cy="464869"/>
            </a:xfrm>
            <a:prstGeom prst="rect">
              <a:avLst/>
            </a:prstGeom>
            <a:noFill/>
            <a:ln w="26424">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X18</a:t>
              </a:r>
            </a:p>
          </p:txBody>
        </p:sp>
      </p:grpSp>
      <p:cxnSp>
        <p:nvCxnSpPr>
          <p:cNvPr id="6" name="Straight Arrow Connector 5">
            <a:extLst>
              <a:ext uri="{FF2B5EF4-FFF2-40B4-BE49-F238E27FC236}">
                <a16:creationId xmlns:a16="http://schemas.microsoft.com/office/drawing/2014/main" id="{4AFB3B00-903D-DC40-8A49-A3E7F0CE1F43}"/>
              </a:ext>
            </a:extLst>
          </p:cNvPr>
          <p:cNvCxnSpPr>
            <a:cxnSpLocks/>
            <a:stCxn id="40" idx="6"/>
            <a:endCxn id="48" idx="2"/>
          </p:cNvCxnSpPr>
          <p:nvPr/>
        </p:nvCxnSpPr>
        <p:spPr>
          <a:xfrm>
            <a:off x="2403971" y="1937903"/>
            <a:ext cx="1771126" cy="608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A45DD37D-9E25-3244-8AEC-96B75750B36F}"/>
              </a:ext>
            </a:extLst>
          </p:cNvPr>
          <p:cNvCxnSpPr>
            <a:cxnSpLocks/>
          </p:cNvCxnSpPr>
          <p:nvPr/>
        </p:nvCxnSpPr>
        <p:spPr>
          <a:xfrm flipV="1">
            <a:off x="2365206" y="2650478"/>
            <a:ext cx="1918176" cy="759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68DFFECD-7D5D-EF4D-A621-CFF9B38E855B}"/>
              </a:ext>
            </a:extLst>
          </p:cNvPr>
          <p:cNvCxnSpPr>
            <a:cxnSpLocks/>
            <a:endCxn id="56" idx="2"/>
          </p:cNvCxnSpPr>
          <p:nvPr/>
        </p:nvCxnSpPr>
        <p:spPr>
          <a:xfrm flipV="1">
            <a:off x="2334184" y="3409390"/>
            <a:ext cx="4084137" cy="4262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6C27CCFB-1667-9A44-9E1E-F9F548FE0E71}"/>
              </a:ext>
            </a:extLst>
          </p:cNvPr>
          <p:cNvCxnSpPr>
            <a:cxnSpLocks/>
          </p:cNvCxnSpPr>
          <p:nvPr/>
        </p:nvCxnSpPr>
        <p:spPr>
          <a:xfrm flipV="1">
            <a:off x="2289042" y="3528168"/>
            <a:ext cx="4237564" cy="12313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B56B39AF-EF60-3E48-990B-9CA1E694C001}"/>
              </a:ext>
            </a:extLst>
          </p:cNvPr>
          <p:cNvCxnSpPr>
            <a:cxnSpLocks/>
            <a:stCxn id="48" idx="5"/>
          </p:cNvCxnSpPr>
          <p:nvPr/>
        </p:nvCxnSpPr>
        <p:spPr>
          <a:xfrm>
            <a:off x="5352877" y="2690171"/>
            <a:ext cx="1133177" cy="6209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id="{BDD00C49-781A-0A4A-8B80-B36C4E9BAC34}"/>
              </a:ext>
            </a:extLst>
          </p:cNvPr>
          <p:cNvSpPr/>
          <p:nvPr/>
        </p:nvSpPr>
        <p:spPr>
          <a:xfrm>
            <a:off x="8223341" y="3167932"/>
            <a:ext cx="554207" cy="240620"/>
          </a:xfrm>
          <a:prstGeom prst="rect">
            <a:avLst/>
          </a:prstGeom>
          <a:noFill/>
          <a:ln w="26424">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X19</a:t>
            </a:r>
          </a:p>
        </p:txBody>
      </p:sp>
      <p:sp>
        <p:nvSpPr>
          <p:cNvPr id="64" name="Right Arrow 63">
            <a:extLst>
              <a:ext uri="{FF2B5EF4-FFF2-40B4-BE49-F238E27FC236}">
                <a16:creationId xmlns:a16="http://schemas.microsoft.com/office/drawing/2014/main" id="{0E77F37F-24F1-9A44-9BD9-51D2C8F3BCED}"/>
              </a:ext>
            </a:extLst>
          </p:cNvPr>
          <p:cNvSpPr/>
          <p:nvPr/>
        </p:nvSpPr>
        <p:spPr>
          <a:xfrm rot="21023284">
            <a:off x="8026862" y="3303112"/>
            <a:ext cx="202350" cy="7723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Tree>
    <p:extLst>
      <p:ext uri="{BB962C8B-B14F-4D97-AF65-F5344CB8AC3E}">
        <p14:creationId xmlns:p14="http://schemas.microsoft.com/office/powerpoint/2010/main" val="136067443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88C794A-BBEF-8942-9E65-92D00654CE57}"/>
              </a:ext>
            </a:extLst>
          </p:cNvPr>
          <p:cNvSpPr>
            <a:spLocks noGrp="1"/>
          </p:cNvSpPr>
          <p:nvPr>
            <p:ph type="title"/>
          </p:nvPr>
        </p:nvSpPr>
        <p:spPr/>
        <p:txBody>
          <a:bodyPr/>
          <a:lstStyle/>
          <a:p>
            <a:r>
              <a:rPr lang="en-US" dirty="0"/>
              <a:t>Assessing Fit</a:t>
            </a:r>
          </a:p>
        </p:txBody>
      </p:sp>
      <p:sp>
        <p:nvSpPr>
          <p:cNvPr id="8" name="Text Placeholder 7">
            <a:extLst>
              <a:ext uri="{FF2B5EF4-FFF2-40B4-BE49-F238E27FC236}">
                <a16:creationId xmlns:a16="http://schemas.microsoft.com/office/drawing/2014/main" id="{B853F307-8547-B142-B4FA-68A8F0F3A4F6}"/>
              </a:ext>
            </a:extLst>
          </p:cNvPr>
          <p:cNvSpPr>
            <a:spLocks noGrp="1"/>
          </p:cNvSpPr>
          <p:nvPr>
            <p:ph type="body" sz="quarter" idx="12"/>
          </p:nvPr>
        </p:nvSpPr>
        <p:spPr/>
        <p:txBody>
          <a:bodyPr/>
          <a:lstStyle/>
          <a:p>
            <a:r>
              <a:rPr lang="en-US" dirty="0"/>
              <a:t>(Hu and </a:t>
            </a:r>
            <a:r>
              <a:rPr lang="en-US" dirty="0" err="1"/>
              <a:t>Bentler</a:t>
            </a:r>
            <a:r>
              <a:rPr lang="en-US" dirty="0"/>
              <a:t> 1999, as cited in O’Rourke and Hatcher, p.145-6)</a:t>
            </a:r>
          </a:p>
        </p:txBody>
      </p:sp>
      <p:sp>
        <p:nvSpPr>
          <p:cNvPr id="7" name="Content Placeholder 6">
            <a:extLst>
              <a:ext uri="{FF2B5EF4-FFF2-40B4-BE49-F238E27FC236}">
                <a16:creationId xmlns:a16="http://schemas.microsoft.com/office/drawing/2014/main" id="{CD0BD937-28F6-E041-958F-2A9EAD411F51}"/>
              </a:ext>
            </a:extLst>
          </p:cNvPr>
          <p:cNvSpPr>
            <a:spLocks noGrp="1"/>
          </p:cNvSpPr>
          <p:nvPr>
            <p:ph sz="quarter" idx="11"/>
          </p:nvPr>
        </p:nvSpPr>
        <p:spPr/>
        <p:txBody>
          <a:bodyPr/>
          <a:lstStyle/>
          <a:p>
            <a:r>
              <a:rPr lang="en-US" dirty="0"/>
              <a:t>CFI (Comparative Fit Index) &gt; 0.94. </a:t>
            </a:r>
          </a:p>
          <a:p>
            <a:pPr lvl="1"/>
            <a:r>
              <a:rPr lang="en-US" dirty="0"/>
              <a:t>This is the relative fit of the model to the baseline model.</a:t>
            </a:r>
          </a:p>
          <a:p>
            <a:pPr lvl="1"/>
            <a:r>
              <a:rPr lang="en-US" dirty="0"/>
              <a:t>Adjusts for degrees of freedom.</a:t>
            </a:r>
          </a:p>
          <a:p>
            <a:r>
              <a:rPr lang="en-US" dirty="0"/>
              <a:t>Root Mean Square Error of Approximation (RMSEA)</a:t>
            </a:r>
          </a:p>
          <a:p>
            <a:pPr lvl="1"/>
            <a:r>
              <a:rPr lang="en-US" dirty="0"/>
              <a:t>Adjusts for degrees of freedom.</a:t>
            </a:r>
          </a:p>
          <a:p>
            <a:pPr lvl="1"/>
            <a:r>
              <a:rPr lang="en-US" dirty="0"/>
              <a:t>&lt; 0.09 is adequate.</a:t>
            </a:r>
          </a:p>
          <a:p>
            <a:pPr lvl="1"/>
            <a:r>
              <a:rPr lang="en-US"/>
              <a:t>&lt;0.055 </a:t>
            </a:r>
            <a:r>
              <a:rPr lang="en-US" dirty="0"/>
              <a:t>is good.</a:t>
            </a:r>
          </a:p>
          <a:p>
            <a:pPr lvl="1"/>
            <a:r>
              <a:rPr lang="en-US" dirty="0"/>
              <a:t>Want the 90% Confidence Interval to be entirely below 0.09.</a:t>
            </a:r>
          </a:p>
          <a:p>
            <a:r>
              <a:rPr lang="en-US" dirty="0"/>
              <a:t>Hopefully the R</a:t>
            </a:r>
            <a:r>
              <a:rPr lang="en-US" baseline="30000" dirty="0"/>
              <a:t>2</a:t>
            </a:r>
            <a:r>
              <a:rPr lang="en-US" dirty="0"/>
              <a:t> for each endogenous variable is high.</a:t>
            </a:r>
          </a:p>
          <a:p>
            <a:r>
              <a:rPr lang="en-US" dirty="0"/>
              <a:t>Hopefully all path coefficients are large and significant.</a:t>
            </a:r>
          </a:p>
          <a:p>
            <a:endParaRPr lang="en-US" dirty="0"/>
          </a:p>
          <a:p>
            <a:endParaRPr lang="en-US" dirty="0"/>
          </a:p>
        </p:txBody>
      </p:sp>
    </p:spTree>
    <p:extLst>
      <p:ext uri="{BB962C8B-B14F-4D97-AF65-F5344CB8AC3E}">
        <p14:creationId xmlns:p14="http://schemas.microsoft.com/office/powerpoint/2010/main" val="63711425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1D28A-689C-684A-9CBC-E837482191DD}"/>
              </a:ext>
            </a:extLst>
          </p:cNvPr>
          <p:cNvSpPr>
            <a:spLocks noGrp="1"/>
          </p:cNvSpPr>
          <p:nvPr>
            <p:ph type="title"/>
          </p:nvPr>
        </p:nvSpPr>
        <p:spPr/>
        <p:txBody>
          <a:bodyPr/>
          <a:lstStyle/>
          <a:p>
            <a:r>
              <a:rPr lang="en-US" dirty="0"/>
              <a:t>In JMP, go to Help &gt; Sample Data Library</a:t>
            </a:r>
          </a:p>
        </p:txBody>
      </p:sp>
      <p:sp>
        <p:nvSpPr>
          <p:cNvPr id="3" name="Text Placeholder 2">
            <a:extLst>
              <a:ext uri="{FF2B5EF4-FFF2-40B4-BE49-F238E27FC236}">
                <a16:creationId xmlns:a16="http://schemas.microsoft.com/office/drawing/2014/main" id="{8F7EBD45-CC32-9941-B13B-A0E2C82A8024}"/>
              </a:ext>
            </a:extLst>
          </p:cNvPr>
          <p:cNvSpPr>
            <a:spLocks noGrp="1"/>
          </p:cNvSpPr>
          <p:nvPr>
            <p:ph type="body" sz="quarter" idx="12"/>
          </p:nvPr>
        </p:nvSpPr>
        <p:spPr/>
        <p:txBody>
          <a:bodyPr/>
          <a:lstStyle/>
          <a:p>
            <a:r>
              <a:rPr lang="en-US" dirty="0"/>
              <a:t>Job </a:t>
            </a:r>
            <a:r>
              <a:rPr lang="en-US" dirty="0" err="1"/>
              <a:t>Satisfaction.jmp</a:t>
            </a:r>
            <a:endParaRPr lang="en-US" dirty="0"/>
          </a:p>
        </p:txBody>
      </p:sp>
      <p:graphicFrame>
        <p:nvGraphicFramePr>
          <p:cNvPr id="7" name="Content Placeholder 6">
            <a:extLst>
              <a:ext uri="{FF2B5EF4-FFF2-40B4-BE49-F238E27FC236}">
                <a16:creationId xmlns:a16="http://schemas.microsoft.com/office/drawing/2014/main" id="{7F7EBD77-9DDA-7147-9042-20757B2087AF}"/>
              </a:ext>
            </a:extLst>
          </p:cNvPr>
          <p:cNvGraphicFramePr>
            <a:graphicFrameLocks noGrp="1"/>
          </p:cNvGraphicFramePr>
          <p:nvPr>
            <p:ph sz="quarter" idx="11"/>
            <p:extLst>
              <p:ext uri="{D42A27DB-BD31-4B8C-83A1-F6EECF244321}">
                <p14:modId xmlns:p14="http://schemas.microsoft.com/office/powerpoint/2010/main" val="2463157656"/>
              </p:ext>
            </p:extLst>
          </p:nvPr>
        </p:nvGraphicFramePr>
        <p:xfrm>
          <a:off x="0" y="2685232"/>
          <a:ext cx="6202045" cy="1002030"/>
        </p:xfrm>
        <a:graphic>
          <a:graphicData uri="http://schemas.openxmlformats.org/drawingml/2006/table">
            <a:tbl>
              <a:tblPr firstRow="1" firstCol="1" bandRow="1">
                <a:tableStyleId>{5C22544A-7EE6-4342-B048-85BDC9FD1C3A}</a:tableStyleId>
              </a:tblPr>
              <a:tblGrid>
                <a:gridCol w="1353185">
                  <a:extLst>
                    <a:ext uri="{9D8B030D-6E8A-4147-A177-3AD203B41FA5}">
                      <a16:colId xmlns:a16="http://schemas.microsoft.com/office/drawing/2014/main" val="1526795704"/>
                    </a:ext>
                  </a:extLst>
                </a:gridCol>
                <a:gridCol w="4848860">
                  <a:extLst>
                    <a:ext uri="{9D8B030D-6E8A-4147-A177-3AD203B41FA5}">
                      <a16:colId xmlns:a16="http://schemas.microsoft.com/office/drawing/2014/main" val="3059244156"/>
                    </a:ext>
                  </a:extLst>
                </a:gridCol>
              </a:tblGrid>
              <a:tr h="103505">
                <a:tc>
                  <a:txBody>
                    <a:bodyPr/>
                    <a:lstStyle/>
                    <a:p>
                      <a:pPr marL="0" marR="0">
                        <a:lnSpc>
                          <a:spcPct val="107000"/>
                        </a:lnSpc>
                        <a:spcBef>
                          <a:spcPts val="0"/>
                        </a:spcBef>
                        <a:spcAft>
                          <a:spcPts val="0"/>
                        </a:spcAft>
                      </a:pPr>
                      <a:r>
                        <a:rPr lang="en-US" sz="1100">
                          <a:effectLst/>
                        </a:rPr>
                        <a:t>Variable Name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100" dirty="0">
                          <a:effectLst/>
                        </a:rPr>
                        <a:t>Survey Statement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42379295"/>
                  </a:ext>
                </a:extLst>
              </a:tr>
              <a:tr h="207645">
                <a:tc>
                  <a:txBody>
                    <a:bodyPr/>
                    <a:lstStyle/>
                    <a:p>
                      <a:pPr marL="0" marR="0">
                        <a:lnSpc>
                          <a:spcPct val="107000"/>
                        </a:lnSpc>
                        <a:spcBef>
                          <a:spcPts val="0"/>
                        </a:spcBef>
                        <a:spcAft>
                          <a:spcPts val="0"/>
                        </a:spcAft>
                      </a:pPr>
                      <a:r>
                        <a:rPr lang="en-US" sz="1100">
                          <a:effectLst/>
                        </a:rPr>
                        <a:t>General_S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100">
                          <a:effectLst/>
                        </a:rPr>
                        <a:t>Generally speaking, I am very satisfied with my job</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55688481"/>
                  </a:ext>
                </a:extLst>
              </a:tr>
              <a:tr h="207645">
                <a:tc>
                  <a:txBody>
                    <a:bodyPr/>
                    <a:lstStyle/>
                    <a:p>
                      <a:pPr marL="0" marR="0">
                        <a:lnSpc>
                          <a:spcPct val="107000"/>
                        </a:lnSpc>
                        <a:spcBef>
                          <a:spcPts val="0"/>
                        </a:spcBef>
                        <a:spcAft>
                          <a:spcPts val="0"/>
                        </a:spcAft>
                      </a:pPr>
                      <a:r>
                        <a:rPr lang="en-US" sz="1100">
                          <a:effectLst/>
                        </a:rPr>
                        <a:t>Growth_S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100">
                          <a:effectLst/>
                        </a:rPr>
                        <a:t>I am very satisfied with the personal growth and development I get doing my job</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47713215"/>
                  </a:ext>
                </a:extLst>
              </a:tr>
              <a:tr h="207645">
                <a:tc>
                  <a:txBody>
                    <a:bodyPr/>
                    <a:lstStyle/>
                    <a:p>
                      <a:pPr marL="0" marR="0">
                        <a:lnSpc>
                          <a:spcPct val="107000"/>
                        </a:lnSpc>
                        <a:spcBef>
                          <a:spcPts val="0"/>
                        </a:spcBef>
                        <a:spcAft>
                          <a:spcPts val="0"/>
                        </a:spcAft>
                      </a:pPr>
                      <a:r>
                        <a:rPr lang="en-US" sz="1100">
                          <a:effectLst/>
                        </a:rPr>
                        <a:t>Coworker_S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100">
                          <a:effectLst/>
                        </a:rPr>
                        <a:t>I am very satisfied with the people I talk to and work with on my job</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70669664"/>
                  </a:ext>
                </a:extLst>
              </a:tr>
              <a:tr h="207645">
                <a:tc>
                  <a:txBody>
                    <a:bodyPr/>
                    <a:lstStyle/>
                    <a:p>
                      <a:pPr marL="0" marR="0">
                        <a:lnSpc>
                          <a:spcPct val="107000"/>
                        </a:lnSpc>
                        <a:spcBef>
                          <a:spcPts val="0"/>
                        </a:spcBef>
                        <a:spcAft>
                          <a:spcPts val="0"/>
                        </a:spcAft>
                      </a:pPr>
                      <a:r>
                        <a:rPr lang="en-US" sz="1100">
                          <a:effectLst/>
                        </a:rPr>
                        <a:t>Supervisor_S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100" dirty="0">
                          <a:effectLst/>
                        </a:rPr>
                        <a:t>I am very satisfied with the support and guidance I receive from my supervisor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45875640"/>
                  </a:ext>
                </a:extLst>
              </a:tr>
            </a:tbl>
          </a:graphicData>
        </a:graphic>
      </p:graphicFrame>
      <p:graphicFrame>
        <p:nvGraphicFramePr>
          <p:cNvPr id="8" name="Table 7">
            <a:extLst>
              <a:ext uri="{FF2B5EF4-FFF2-40B4-BE49-F238E27FC236}">
                <a16:creationId xmlns:a16="http://schemas.microsoft.com/office/drawing/2014/main" id="{8137472E-112B-5342-B958-A4879FA449D0}"/>
              </a:ext>
            </a:extLst>
          </p:cNvPr>
          <p:cNvGraphicFramePr>
            <a:graphicFrameLocks noGrp="1"/>
          </p:cNvGraphicFramePr>
          <p:nvPr>
            <p:extLst>
              <p:ext uri="{D42A27DB-BD31-4B8C-83A1-F6EECF244321}">
                <p14:modId xmlns:p14="http://schemas.microsoft.com/office/powerpoint/2010/main" val="1347875516"/>
              </p:ext>
            </p:extLst>
          </p:nvPr>
        </p:nvGraphicFramePr>
        <p:xfrm>
          <a:off x="0" y="4095750"/>
          <a:ext cx="6190615" cy="815340"/>
        </p:xfrm>
        <a:graphic>
          <a:graphicData uri="http://schemas.openxmlformats.org/drawingml/2006/table">
            <a:tbl>
              <a:tblPr firstRow="1" firstCol="1" bandRow="1">
                <a:tableStyleId>{5C22544A-7EE6-4342-B048-85BDC9FD1C3A}</a:tableStyleId>
              </a:tblPr>
              <a:tblGrid>
                <a:gridCol w="1350645">
                  <a:extLst>
                    <a:ext uri="{9D8B030D-6E8A-4147-A177-3AD203B41FA5}">
                      <a16:colId xmlns:a16="http://schemas.microsoft.com/office/drawing/2014/main" val="1232160145"/>
                    </a:ext>
                  </a:extLst>
                </a:gridCol>
                <a:gridCol w="4839970">
                  <a:extLst>
                    <a:ext uri="{9D8B030D-6E8A-4147-A177-3AD203B41FA5}">
                      <a16:colId xmlns:a16="http://schemas.microsoft.com/office/drawing/2014/main" val="3192970638"/>
                    </a:ext>
                  </a:extLst>
                </a:gridCol>
              </a:tblGrid>
              <a:tr h="172085">
                <a:tc>
                  <a:txBody>
                    <a:bodyPr/>
                    <a:lstStyle/>
                    <a:p>
                      <a:pPr marL="0" marR="0">
                        <a:lnSpc>
                          <a:spcPct val="107000"/>
                        </a:lnSpc>
                        <a:spcBef>
                          <a:spcPts val="0"/>
                        </a:spcBef>
                        <a:spcAft>
                          <a:spcPts val="0"/>
                        </a:spcAft>
                      </a:pPr>
                      <a:r>
                        <a:rPr lang="en-US" sz="1100" dirty="0">
                          <a:effectLst/>
                        </a:rPr>
                        <a:t>Variable Name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100">
                          <a:effectLst/>
                        </a:rPr>
                        <a:t>Survey Statement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85409394"/>
                  </a:ext>
                </a:extLst>
              </a:tr>
              <a:tr h="202565">
                <a:tc>
                  <a:txBody>
                    <a:bodyPr/>
                    <a:lstStyle/>
                    <a:p>
                      <a:pPr marL="0" marR="0">
                        <a:lnSpc>
                          <a:spcPct val="107000"/>
                        </a:lnSpc>
                        <a:spcBef>
                          <a:spcPts val="0"/>
                        </a:spcBef>
                        <a:spcAft>
                          <a:spcPts val="0"/>
                        </a:spcAft>
                      </a:pPr>
                      <a:r>
                        <a:rPr lang="en-US" sz="1100">
                          <a:effectLst/>
                        </a:rPr>
                        <a:t>Person_C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100">
                          <a:effectLst/>
                        </a:rPr>
                        <a:t>I have to do things that should be done differently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19311767"/>
                  </a:ext>
                </a:extLst>
              </a:tr>
              <a:tr h="215900">
                <a:tc>
                  <a:txBody>
                    <a:bodyPr/>
                    <a:lstStyle/>
                    <a:p>
                      <a:pPr marL="0" marR="0">
                        <a:lnSpc>
                          <a:spcPct val="107000"/>
                        </a:lnSpc>
                        <a:spcBef>
                          <a:spcPts val="0"/>
                        </a:spcBef>
                        <a:spcAft>
                          <a:spcPts val="0"/>
                        </a:spcAft>
                      </a:pPr>
                      <a:r>
                        <a:rPr lang="en-US" sz="1100">
                          <a:effectLst/>
                        </a:rPr>
                        <a:t>Intra_C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100" dirty="0">
                          <a:effectLst/>
                        </a:rPr>
                        <a:t>I receive an assignment without adequate resources and materials to execute it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87980393"/>
                  </a:ext>
                </a:extLst>
              </a:tr>
              <a:tr h="224790">
                <a:tc>
                  <a:txBody>
                    <a:bodyPr/>
                    <a:lstStyle/>
                    <a:p>
                      <a:pPr marL="0" marR="0">
                        <a:lnSpc>
                          <a:spcPct val="107000"/>
                        </a:lnSpc>
                        <a:spcBef>
                          <a:spcPts val="0"/>
                        </a:spcBef>
                        <a:spcAft>
                          <a:spcPts val="0"/>
                        </a:spcAft>
                      </a:pPr>
                      <a:r>
                        <a:rPr lang="en-US" sz="1100">
                          <a:effectLst/>
                        </a:rPr>
                        <a:t>Inter_C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100" dirty="0">
                          <a:effectLst/>
                        </a:rPr>
                        <a:t>I do things that are apt to be accepted by one person and not by others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63760905"/>
                  </a:ext>
                </a:extLst>
              </a:tr>
            </a:tbl>
          </a:graphicData>
        </a:graphic>
      </p:graphicFrame>
      <p:sp>
        <p:nvSpPr>
          <p:cNvPr id="9" name="Rectangle 1">
            <a:extLst>
              <a:ext uri="{FF2B5EF4-FFF2-40B4-BE49-F238E27FC236}">
                <a16:creationId xmlns:a16="http://schemas.microsoft.com/office/drawing/2014/main" id="{0AEA7FD2-9407-EA4E-B680-72B7981AC31D}"/>
              </a:ext>
            </a:extLst>
          </p:cNvPr>
          <p:cNvSpPr>
            <a:spLocks noChangeArrowheads="1"/>
          </p:cNvSpPr>
          <p:nvPr/>
        </p:nvSpPr>
        <p:spPr bwMode="auto">
          <a:xfrm>
            <a:off x="0" y="2371792"/>
            <a:ext cx="117814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Job Satisfaction</a:t>
            </a:r>
            <a:endParaRPr kumimoji="0" lang="en-US" altLang="en-US" sz="800" b="0" i="0" u="none" strike="noStrike" cap="none" normalizeH="0" baseline="0" dirty="0">
              <a:ln>
                <a:noFill/>
              </a:ln>
              <a:solidFill>
                <a:schemeClr val="tx1"/>
              </a:solidFill>
              <a:effectLst/>
            </a:endParaRPr>
          </a:p>
        </p:txBody>
      </p:sp>
      <p:graphicFrame>
        <p:nvGraphicFramePr>
          <p:cNvPr id="10" name="Table 9">
            <a:extLst>
              <a:ext uri="{FF2B5EF4-FFF2-40B4-BE49-F238E27FC236}">
                <a16:creationId xmlns:a16="http://schemas.microsoft.com/office/drawing/2014/main" id="{5864C777-4A9A-C64F-8919-F94246505F28}"/>
              </a:ext>
            </a:extLst>
          </p:cNvPr>
          <p:cNvGraphicFramePr>
            <a:graphicFrameLocks noGrp="1"/>
          </p:cNvGraphicFramePr>
          <p:nvPr>
            <p:extLst>
              <p:ext uri="{D42A27DB-BD31-4B8C-83A1-F6EECF244321}">
                <p14:modId xmlns:p14="http://schemas.microsoft.com/office/powerpoint/2010/main" val="2702798167"/>
              </p:ext>
            </p:extLst>
          </p:nvPr>
        </p:nvGraphicFramePr>
        <p:xfrm>
          <a:off x="25399" y="1322888"/>
          <a:ext cx="6139815" cy="991870"/>
        </p:xfrm>
        <a:graphic>
          <a:graphicData uri="http://schemas.openxmlformats.org/drawingml/2006/table">
            <a:tbl>
              <a:tblPr firstRow="1" firstCol="1" bandRow="1">
                <a:tableStyleId>{5C22544A-7EE6-4342-B048-85BDC9FD1C3A}</a:tableStyleId>
              </a:tblPr>
              <a:tblGrid>
                <a:gridCol w="1339850">
                  <a:extLst>
                    <a:ext uri="{9D8B030D-6E8A-4147-A177-3AD203B41FA5}">
                      <a16:colId xmlns:a16="http://schemas.microsoft.com/office/drawing/2014/main" val="4099910960"/>
                    </a:ext>
                  </a:extLst>
                </a:gridCol>
                <a:gridCol w="4799965">
                  <a:extLst>
                    <a:ext uri="{9D8B030D-6E8A-4147-A177-3AD203B41FA5}">
                      <a16:colId xmlns:a16="http://schemas.microsoft.com/office/drawing/2014/main" val="1193316865"/>
                    </a:ext>
                  </a:extLst>
                </a:gridCol>
              </a:tblGrid>
              <a:tr h="102235">
                <a:tc>
                  <a:txBody>
                    <a:bodyPr/>
                    <a:lstStyle/>
                    <a:p>
                      <a:pPr marL="0" marR="0">
                        <a:lnSpc>
                          <a:spcPct val="107000"/>
                        </a:lnSpc>
                        <a:spcBef>
                          <a:spcPts val="0"/>
                        </a:spcBef>
                        <a:spcAft>
                          <a:spcPts val="0"/>
                        </a:spcAft>
                      </a:pPr>
                      <a:r>
                        <a:rPr lang="en-US" sz="1100">
                          <a:effectLst/>
                        </a:rPr>
                        <a:t>Variable Name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Survey Statement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80833046"/>
                  </a:ext>
                </a:extLst>
              </a:tr>
              <a:tr h="205105">
                <a:tc>
                  <a:txBody>
                    <a:bodyPr/>
                    <a:lstStyle/>
                    <a:p>
                      <a:pPr marL="0" marR="0">
                        <a:lnSpc>
                          <a:spcPct val="107000"/>
                        </a:lnSpc>
                        <a:spcBef>
                          <a:spcPts val="0"/>
                        </a:spcBef>
                        <a:spcAft>
                          <a:spcPts val="0"/>
                        </a:spcAft>
                      </a:pPr>
                      <a:r>
                        <a:rPr lang="en-US" sz="1100">
                          <a:effectLst/>
                        </a:rPr>
                        <a:t>Support_L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My supervisor is friendly and easy to approach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85649336"/>
                  </a:ext>
                </a:extLst>
              </a:tr>
              <a:tr h="205105">
                <a:tc>
                  <a:txBody>
                    <a:bodyPr/>
                    <a:lstStyle/>
                    <a:p>
                      <a:pPr marL="0" marR="0">
                        <a:lnSpc>
                          <a:spcPct val="107000"/>
                        </a:lnSpc>
                        <a:spcBef>
                          <a:spcPts val="0"/>
                        </a:spcBef>
                        <a:spcAft>
                          <a:spcPts val="0"/>
                        </a:spcAft>
                      </a:pPr>
                      <a:r>
                        <a:rPr lang="en-US" sz="1100">
                          <a:effectLst/>
                        </a:rPr>
                        <a:t>Goal_L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My supervisor encourages people to give their best effort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20812465"/>
                  </a:ext>
                </a:extLst>
              </a:tr>
              <a:tr h="205105">
                <a:tc>
                  <a:txBody>
                    <a:bodyPr/>
                    <a:lstStyle/>
                    <a:p>
                      <a:pPr marL="0" marR="0">
                        <a:lnSpc>
                          <a:spcPct val="107000"/>
                        </a:lnSpc>
                        <a:spcBef>
                          <a:spcPts val="0"/>
                        </a:spcBef>
                        <a:spcAft>
                          <a:spcPts val="0"/>
                        </a:spcAft>
                      </a:pPr>
                      <a:r>
                        <a:rPr lang="en-US" sz="1100">
                          <a:effectLst/>
                        </a:rPr>
                        <a:t>Work_L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My supervisor shows me how to improve my performance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9658141"/>
                  </a:ext>
                </a:extLst>
              </a:tr>
              <a:tr h="205105">
                <a:tc>
                  <a:txBody>
                    <a:bodyPr/>
                    <a:lstStyle/>
                    <a:p>
                      <a:pPr marL="0" marR="0">
                        <a:lnSpc>
                          <a:spcPct val="107000"/>
                        </a:lnSpc>
                        <a:spcBef>
                          <a:spcPts val="0"/>
                        </a:spcBef>
                        <a:spcAft>
                          <a:spcPts val="0"/>
                        </a:spcAft>
                      </a:pPr>
                      <a:r>
                        <a:rPr lang="en-US" sz="1100" dirty="0" err="1">
                          <a:effectLst/>
                        </a:rPr>
                        <a:t>Interact_L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My supervisor encourages the people who work for him to work as a team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55543278"/>
                  </a:ext>
                </a:extLst>
              </a:tr>
            </a:tbl>
          </a:graphicData>
        </a:graphic>
      </p:graphicFrame>
      <p:sp>
        <p:nvSpPr>
          <p:cNvPr id="11" name="Rectangle 2">
            <a:extLst>
              <a:ext uri="{FF2B5EF4-FFF2-40B4-BE49-F238E27FC236}">
                <a16:creationId xmlns:a16="http://schemas.microsoft.com/office/drawing/2014/main" id="{24952590-C0AF-BC48-9B51-D0BE21D28E18}"/>
              </a:ext>
            </a:extLst>
          </p:cNvPr>
          <p:cNvSpPr>
            <a:spLocks noChangeArrowheads="1"/>
          </p:cNvSpPr>
          <p:nvPr/>
        </p:nvSpPr>
        <p:spPr bwMode="auto">
          <a:xfrm>
            <a:off x="-216264" y="968905"/>
            <a:ext cx="233273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Leadership Characteristics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2" name="Rectangle 1">
            <a:extLst>
              <a:ext uri="{FF2B5EF4-FFF2-40B4-BE49-F238E27FC236}">
                <a16:creationId xmlns:a16="http://schemas.microsoft.com/office/drawing/2014/main" id="{3B53DCA5-7C92-2C40-8B89-34002A79593E}"/>
              </a:ext>
            </a:extLst>
          </p:cNvPr>
          <p:cNvSpPr>
            <a:spLocks noChangeArrowheads="1"/>
          </p:cNvSpPr>
          <p:nvPr/>
        </p:nvSpPr>
        <p:spPr bwMode="auto">
          <a:xfrm>
            <a:off x="0" y="3818751"/>
            <a:ext cx="1137647"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Role Conflict</a:t>
            </a: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6" name="Picture 5">
            <a:extLst>
              <a:ext uri="{FF2B5EF4-FFF2-40B4-BE49-F238E27FC236}">
                <a16:creationId xmlns:a16="http://schemas.microsoft.com/office/drawing/2014/main" id="{DB40139D-F2CA-2245-AB1B-CF9C017562B3}"/>
              </a:ext>
            </a:extLst>
          </p:cNvPr>
          <p:cNvPicPr/>
          <p:nvPr/>
        </p:nvPicPr>
        <p:blipFill rotWithShape="1">
          <a:blip r:embed="rId2"/>
          <a:srcRect t="994" b="1014"/>
          <a:stretch/>
        </p:blipFill>
        <p:spPr bwMode="auto">
          <a:xfrm>
            <a:off x="5671334" y="968905"/>
            <a:ext cx="3308279" cy="189271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75981547"/>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F0D8A-EA79-334A-9D07-4585CDFFADBE}"/>
              </a:ext>
            </a:extLst>
          </p:cNvPr>
          <p:cNvSpPr>
            <a:spLocks noGrp="1"/>
          </p:cNvSpPr>
          <p:nvPr>
            <p:ph type="title"/>
          </p:nvPr>
        </p:nvSpPr>
        <p:spPr/>
        <p:txBody>
          <a:bodyPr/>
          <a:lstStyle/>
          <a:p>
            <a:r>
              <a:rPr lang="en-US" dirty="0"/>
              <a:t>In JMP, go to Help &gt; Sample Data Library</a:t>
            </a:r>
          </a:p>
        </p:txBody>
      </p:sp>
      <p:sp>
        <p:nvSpPr>
          <p:cNvPr id="3" name="Text Placeholder 2">
            <a:extLst>
              <a:ext uri="{FF2B5EF4-FFF2-40B4-BE49-F238E27FC236}">
                <a16:creationId xmlns:a16="http://schemas.microsoft.com/office/drawing/2014/main" id="{8119DA82-C9AF-1C48-91DF-16F45975B71D}"/>
              </a:ext>
            </a:extLst>
          </p:cNvPr>
          <p:cNvSpPr>
            <a:spLocks noGrp="1"/>
          </p:cNvSpPr>
          <p:nvPr>
            <p:ph type="body" sz="quarter" idx="12"/>
          </p:nvPr>
        </p:nvSpPr>
        <p:spPr/>
        <p:txBody>
          <a:bodyPr/>
          <a:lstStyle/>
          <a:p>
            <a:r>
              <a:rPr lang="en-US" dirty="0"/>
              <a:t>Political </a:t>
            </a:r>
            <a:r>
              <a:rPr lang="en-US" dirty="0" err="1"/>
              <a:t>Democracy.jmp</a:t>
            </a:r>
            <a:endParaRPr lang="en-US" dirty="0"/>
          </a:p>
        </p:txBody>
      </p:sp>
      <p:sp>
        <p:nvSpPr>
          <p:cNvPr id="4" name="Content Placeholder 3">
            <a:extLst>
              <a:ext uri="{FF2B5EF4-FFF2-40B4-BE49-F238E27FC236}">
                <a16:creationId xmlns:a16="http://schemas.microsoft.com/office/drawing/2014/main" id="{9E0DC01E-C6FE-A646-B712-14E17EB5FAB7}"/>
              </a:ext>
            </a:extLst>
          </p:cNvPr>
          <p:cNvSpPr>
            <a:spLocks noGrp="1"/>
          </p:cNvSpPr>
          <p:nvPr>
            <p:ph sz="quarter" idx="11"/>
          </p:nvPr>
        </p:nvSpPr>
        <p:spPr/>
        <p:txBody>
          <a:bodyPr>
            <a:normAutofit/>
          </a:bodyPr>
          <a:lstStyle/>
          <a:p>
            <a:pPr marL="0" indent="0">
              <a:buNone/>
            </a:pPr>
            <a:r>
              <a:rPr lang="en-US" dirty="0"/>
              <a:t>Four measures of democracy at two points in time, 1960 and 1965, and three measures of industrialization in 1960, for 75 developing countries.</a:t>
            </a:r>
          </a:p>
          <a:p>
            <a:pPr marL="0" indent="0">
              <a:buNone/>
            </a:pPr>
            <a:endParaRPr lang="en-US" dirty="0"/>
          </a:p>
          <a:p>
            <a:r>
              <a:rPr lang="en-US" dirty="0"/>
              <a:t>freedom of the press, 1960 and 1965</a:t>
            </a:r>
          </a:p>
          <a:p>
            <a:r>
              <a:rPr lang="en-US" dirty="0"/>
              <a:t>freedom of political opposition, 1960 and 1965</a:t>
            </a:r>
          </a:p>
          <a:p>
            <a:r>
              <a:rPr lang="en-US" dirty="0"/>
              <a:t>fairness of elections, 1960 and 1965</a:t>
            </a:r>
          </a:p>
          <a:p>
            <a:r>
              <a:rPr lang="en-US" dirty="0"/>
              <a:t>effectiveness of elected legislature, 1960 and 1965</a:t>
            </a:r>
          </a:p>
          <a:p>
            <a:r>
              <a:rPr lang="en-US" dirty="0"/>
              <a:t>GNP per capita, 1960</a:t>
            </a:r>
          </a:p>
          <a:p>
            <a:r>
              <a:rPr lang="en-US" dirty="0"/>
              <a:t>energy consumption per capita, 1960</a:t>
            </a:r>
          </a:p>
          <a:p>
            <a:r>
              <a:rPr lang="en-US" dirty="0"/>
              <a:t>percentage of labor force in industry, 1960</a:t>
            </a:r>
          </a:p>
        </p:txBody>
      </p:sp>
      <p:pic>
        <p:nvPicPr>
          <p:cNvPr id="8" name="Picture 7">
            <a:extLst>
              <a:ext uri="{FF2B5EF4-FFF2-40B4-BE49-F238E27FC236}">
                <a16:creationId xmlns:a16="http://schemas.microsoft.com/office/drawing/2014/main" id="{7025CD17-D498-0F43-98ED-215A231FA3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5386" y="1729811"/>
            <a:ext cx="2823405" cy="2773609"/>
          </a:xfrm>
          <a:prstGeom prst="rect">
            <a:avLst/>
          </a:prstGeom>
        </p:spPr>
      </p:pic>
    </p:spTree>
    <p:extLst>
      <p:ext uri="{BB962C8B-B14F-4D97-AF65-F5344CB8AC3E}">
        <p14:creationId xmlns:p14="http://schemas.microsoft.com/office/powerpoint/2010/main" val="4032201743"/>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B235076-580E-464D-94F0-7119A6B1DB27}"/>
              </a:ext>
            </a:extLst>
          </p:cNvPr>
          <p:cNvSpPr/>
          <p:nvPr/>
        </p:nvSpPr>
        <p:spPr>
          <a:xfrm>
            <a:off x="852755" y="2013734"/>
            <a:ext cx="8054939" cy="955497"/>
          </a:xfrm>
          <a:prstGeom prst="rect">
            <a:avLst/>
          </a:prstGeom>
          <a:noFill/>
        </p:spPr>
        <p:txBody>
          <a:bodyPr wrap="square" lIns="91440" tIns="45720" rIns="91440" bIns="45720">
            <a:spAutoFit/>
          </a:bodyPr>
          <a:lstStyle/>
          <a:p>
            <a:pPr algn="ctr"/>
            <a:r>
              <a:rPr lang="en-US" sz="2800" b="1" cap="none" spc="50" dirty="0">
                <a:ln w="9525" cmpd="sng">
                  <a:solidFill>
                    <a:schemeClr val="accent1"/>
                  </a:solidFill>
                  <a:prstDash val="solid"/>
                </a:ln>
                <a:solidFill>
                  <a:srgbClr val="70AD47">
                    <a:tint val="1000"/>
                  </a:srgbClr>
                </a:solidFill>
                <a:effectLst>
                  <a:glow rad="38100">
                    <a:schemeClr val="accent1">
                      <a:alpha val="40000"/>
                    </a:schemeClr>
                  </a:glow>
                </a:effectLst>
                <a:hlinkClick r:id="rId2">
                  <a:extLst>
                    <a:ext uri="{A12FA001-AC4F-418D-AE19-62706E023703}">
                      <ahyp:hlinkClr xmlns:ahyp="http://schemas.microsoft.com/office/drawing/2018/hyperlinkcolor" val="tx"/>
                    </a:ext>
                  </a:extLst>
                </a:hlinkClick>
              </a:rPr>
              <a:t>https://www.jmp.com/support/help/en/15.2/#page/jmp/introduction-to-multivariate-analysis.shtml#</a:t>
            </a:r>
            <a:endParaRPr lang="en-US" sz="28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301373374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65A20DB-A443-4430-BF19-F3777FACE984}"/>
              </a:ext>
            </a:extLst>
          </p:cNvPr>
          <p:cNvSpPr>
            <a:spLocks noGrp="1"/>
          </p:cNvSpPr>
          <p:nvPr>
            <p:ph type="title"/>
          </p:nvPr>
        </p:nvSpPr>
        <p:spPr>
          <a:xfrm>
            <a:off x="0" y="297951"/>
            <a:ext cx="9144000" cy="4224744"/>
          </a:xfrm>
        </p:spPr>
        <p:txBody>
          <a:bodyPr/>
          <a:lstStyle/>
          <a:p>
            <a:r>
              <a:rPr lang="en-US" sz="2000" dirty="0">
                <a:latin typeface="+mn-lt"/>
              </a:rPr>
              <a:t>Here are some nice SEM blogs from the developer of the platform:</a:t>
            </a:r>
            <a:br>
              <a:rPr lang="en-US" sz="2000" dirty="0">
                <a:latin typeface="+mn-lt"/>
              </a:rPr>
            </a:br>
            <a:r>
              <a:rPr lang="en-US" sz="2000" u="sng" dirty="0">
                <a:solidFill>
                  <a:schemeClr val="tx1"/>
                </a:solidFill>
                <a:latin typeface="+mn-lt"/>
                <a:hlinkClick r:id="rId2">
                  <a:extLst>
                    <a:ext uri="{A12FA001-AC4F-418D-AE19-62706E023703}">
                      <ahyp:hlinkClr xmlns:ahyp="http://schemas.microsoft.com/office/drawing/2018/hyperlinkcolor" val="tx"/>
                    </a:ext>
                  </a:extLst>
                </a:hlinkClick>
              </a:rPr>
              <a:t>https://community.jmp.com/t5/Discovery-Summit-Tucson-2019/</a:t>
            </a:r>
            <a:r>
              <a:rPr lang="en-US" sz="2000" b="1" u="sng" dirty="0">
                <a:solidFill>
                  <a:schemeClr val="tx1"/>
                </a:solidFill>
                <a:latin typeface="+mn-lt"/>
                <a:hlinkClick r:id="rId2">
                  <a:extLst>
                    <a:ext uri="{A12FA001-AC4F-418D-AE19-62706E023703}">
                      <ahyp:hlinkClr xmlns:ahyp="http://schemas.microsoft.com/office/drawing/2018/hyperlinkcolor" val="tx"/>
                    </a:ext>
                  </a:extLst>
                </a:hlinkClick>
              </a:rPr>
              <a:t>An-Introduction-to-Structural-Equation-Models-in-JMP-R-Pro-15</a:t>
            </a:r>
            <a:r>
              <a:rPr lang="en-US" sz="2000" u="sng" dirty="0">
                <a:solidFill>
                  <a:schemeClr val="tx1"/>
                </a:solidFill>
                <a:latin typeface="+mn-lt"/>
                <a:hlinkClick r:id="rId2">
                  <a:extLst>
                    <a:ext uri="{A12FA001-AC4F-418D-AE19-62706E023703}">
                      <ahyp:hlinkClr xmlns:ahyp="http://schemas.microsoft.com/office/drawing/2018/hyperlinkcolor" val="tx"/>
                    </a:ext>
                  </a:extLst>
                </a:hlinkClick>
              </a:rPr>
              <a:t>/ta-p/223369</a:t>
            </a:r>
            <a:br>
              <a:rPr lang="en-US" sz="2000" dirty="0">
                <a:solidFill>
                  <a:schemeClr val="tx1"/>
                </a:solidFill>
                <a:latin typeface="+mn-lt"/>
              </a:rPr>
            </a:br>
            <a:r>
              <a:rPr lang="en-US" sz="2000" u="sng" dirty="0">
                <a:solidFill>
                  <a:schemeClr val="tx1"/>
                </a:solidFill>
                <a:latin typeface="+mn-lt"/>
                <a:hlinkClick r:id="rId3">
                  <a:extLst>
                    <a:ext uri="{A12FA001-AC4F-418D-AE19-62706E023703}">
                      <ahyp:hlinkClr xmlns:ahyp="http://schemas.microsoft.com/office/drawing/2018/hyperlinkcolor" val="tx"/>
                    </a:ext>
                  </a:extLst>
                </a:hlinkClick>
              </a:rPr>
              <a:t>https://community.jmp.com/t5/JMPer-Cable/</a:t>
            </a:r>
            <a:r>
              <a:rPr lang="en-US" sz="2000" b="1" u="sng" dirty="0">
                <a:solidFill>
                  <a:schemeClr val="tx1"/>
                </a:solidFill>
                <a:latin typeface="+mn-lt"/>
                <a:hlinkClick r:id="rId3">
                  <a:extLst>
                    <a:ext uri="{A12FA001-AC4F-418D-AE19-62706E023703}">
                      <ahyp:hlinkClr xmlns:ahyp="http://schemas.microsoft.com/office/drawing/2018/hyperlinkcolor" val="tx"/>
                    </a:ext>
                  </a:extLst>
                </a:hlinkClick>
              </a:rPr>
              <a:t>Structural-Equation-Modeling-The-arrival-of-a-powerful-new</a:t>
            </a:r>
            <a:r>
              <a:rPr lang="en-US" sz="2000" u="sng" dirty="0">
                <a:solidFill>
                  <a:schemeClr val="tx1"/>
                </a:solidFill>
                <a:latin typeface="+mn-lt"/>
                <a:hlinkClick r:id="rId3">
                  <a:extLst>
                    <a:ext uri="{A12FA001-AC4F-418D-AE19-62706E023703}">
                      <ahyp:hlinkClr xmlns:ahyp="http://schemas.microsoft.com/office/drawing/2018/hyperlinkcolor" val="tx"/>
                    </a:ext>
                  </a:extLst>
                </a:hlinkClick>
              </a:rPr>
              <a:t>/ba-p/230440</a:t>
            </a:r>
            <a:br>
              <a:rPr lang="en-US" sz="2000" dirty="0">
                <a:latin typeface="+mn-lt"/>
              </a:rPr>
            </a:br>
            <a:r>
              <a:rPr lang="en-US" sz="2000" dirty="0">
                <a:latin typeface="+mn-lt"/>
              </a:rPr>
              <a:t>*The best one: </a:t>
            </a:r>
            <a:r>
              <a:rPr lang="en-US" sz="2000" u="sng" dirty="0">
                <a:solidFill>
                  <a:schemeClr val="tx1"/>
                </a:solidFill>
                <a:latin typeface="+mn-lt"/>
                <a:hlinkClick r:id="rId4">
                  <a:extLst>
                    <a:ext uri="{A12FA001-AC4F-418D-AE19-62706E023703}">
                      <ahyp:hlinkClr xmlns:ahyp="http://schemas.microsoft.com/office/drawing/2018/hyperlinkcolor" val="tx"/>
                    </a:ext>
                  </a:extLst>
                </a:hlinkClick>
              </a:rPr>
              <a:t>https://community.jmp.com/t5/JMP-Blog/</a:t>
            </a:r>
            <a:r>
              <a:rPr lang="en-US" sz="2000" b="1" u="sng" dirty="0">
                <a:solidFill>
                  <a:schemeClr val="tx1"/>
                </a:solidFill>
                <a:latin typeface="+mn-lt"/>
                <a:hlinkClick r:id="rId4">
                  <a:extLst>
                    <a:ext uri="{A12FA001-AC4F-418D-AE19-62706E023703}">
                      <ahyp:hlinkClr xmlns:ahyp="http://schemas.microsoft.com/office/drawing/2018/hyperlinkcolor" val="tx"/>
                    </a:ext>
                  </a:extLst>
                </a:hlinkClick>
              </a:rPr>
              <a:t>Structural-equations-models-A-favorite-amongst-those-who-use</a:t>
            </a:r>
            <a:r>
              <a:rPr lang="en-US" sz="2000" u="sng" dirty="0">
                <a:solidFill>
                  <a:schemeClr val="tx1"/>
                </a:solidFill>
                <a:latin typeface="+mn-lt"/>
                <a:hlinkClick r:id="rId4">
                  <a:extLst>
                    <a:ext uri="{A12FA001-AC4F-418D-AE19-62706E023703}">
                      <ahyp:hlinkClr xmlns:ahyp="http://schemas.microsoft.com/office/drawing/2018/hyperlinkcolor" val="tx"/>
                    </a:ext>
                  </a:extLst>
                </a:hlinkClick>
              </a:rPr>
              <a:t>/ba-p/230334</a:t>
            </a:r>
            <a:br>
              <a:rPr lang="en-US" sz="2000" dirty="0">
                <a:latin typeface="+mn-lt"/>
              </a:rPr>
            </a:br>
            <a:r>
              <a:rPr lang="en-US" sz="2000" u="sng" dirty="0">
                <a:solidFill>
                  <a:schemeClr val="tx1"/>
                </a:solidFill>
                <a:latin typeface="+mn-lt"/>
                <a:hlinkClick r:id="rId5">
                  <a:extLst>
                    <a:ext uri="{A12FA001-AC4F-418D-AE19-62706E023703}">
                      <ahyp:hlinkClr xmlns:ahyp="http://schemas.microsoft.com/office/drawing/2018/hyperlinkcolor" val="tx"/>
                    </a:ext>
                  </a:extLst>
                </a:hlinkClick>
              </a:rPr>
              <a:t>https://www.jmp.com/support/help/en/15.0/index.shtml#page/jmp/</a:t>
            </a:r>
            <a:r>
              <a:rPr lang="en-US" sz="2000" b="1" u="sng" dirty="0">
                <a:solidFill>
                  <a:schemeClr val="tx1"/>
                </a:solidFill>
                <a:latin typeface="+mn-lt"/>
                <a:hlinkClick r:id="rId5">
                  <a:extLst>
                    <a:ext uri="{A12FA001-AC4F-418D-AE19-62706E023703}">
                      <ahyp:hlinkClr xmlns:ahyp="http://schemas.microsoft.com/office/drawing/2018/hyperlinkcolor" val="tx"/>
                    </a:ext>
                  </a:extLst>
                </a:hlinkClick>
              </a:rPr>
              <a:t>overview-of-structural-equation-models</a:t>
            </a:r>
            <a:r>
              <a:rPr lang="en-US" sz="2000" u="sng" dirty="0">
                <a:solidFill>
                  <a:schemeClr val="tx1"/>
                </a:solidFill>
                <a:latin typeface="+mn-lt"/>
                <a:hlinkClick r:id="rId5">
                  <a:extLst>
                    <a:ext uri="{A12FA001-AC4F-418D-AE19-62706E023703}">
                      <ahyp:hlinkClr xmlns:ahyp="http://schemas.microsoft.com/office/drawing/2018/hyperlinkcolor" val="tx"/>
                    </a:ext>
                  </a:extLst>
                </a:hlinkClick>
              </a:rPr>
              <a:t>.shtml</a:t>
            </a:r>
            <a:br>
              <a:rPr lang="en-US" sz="2000" dirty="0">
                <a:latin typeface="+mn-lt"/>
              </a:rPr>
            </a:br>
            <a:r>
              <a:rPr lang="en-US" sz="2000" u="sng" dirty="0">
                <a:solidFill>
                  <a:schemeClr val="tx1"/>
                </a:solidFill>
                <a:latin typeface="+mn-lt"/>
                <a:hlinkClick r:id="rId6">
                  <a:extLst>
                    <a:ext uri="{A12FA001-AC4F-418D-AE19-62706E023703}">
                      <ahyp:hlinkClr xmlns:ahyp="http://schemas.microsoft.com/office/drawing/2018/hyperlinkcolor" val="tx"/>
                    </a:ext>
                  </a:extLst>
                </a:hlinkClick>
              </a:rPr>
              <a:t>https://community.jmp.com/t5/Discussions/</a:t>
            </a:r>
            <a:r>
              <a:rPr lang="en-US" sz="2000" b="1" u="sng" dirty="0">
                <a:solidFill>
                  <a:schemeClr val="tx1"/>
                </a:solidFill>
                <a:latin typeface="+mn-lt"/>
                <a:hlinkClick r:id="rId6">
                  <a:extLst>
                    <a:ext uri="{A12FA001-AC4F-418D-AE19-62706E023703}">
                      <ahyp:hlinkClr xmlns:ahyp="http://schemas.microsoft.com/office/drawing/2018/hyperlinkcolor" val="tx"/>
                    </a:ext>
                  </a:extLst>
                </a:hlinkClick>
              </a:rPr>
              <a:t>Latent-Growth-Curve-Models</a:t>
            </a:r>
            <a:r>
              <a:rPr lang="en-US" sz="2000" u="sng" dirty="0">
                <a:solidFill>
                  <a:schemeClr val="tx1"/>
                </a:solidFill>
                <a:latin typeface="+mn-lt"/>
                <a:hlinkClick r:id="rId6">
                  <a:extLst>
                    <a:ext uri="{A12FA001-AC4F-418D-AE19-62706E023703}">
                      <ahyp:hlinkClr xmlns:ahyp="http://schemas.microsoft.com/office/drawing/2018/hyperlinkcolor" val="tx"/>
                    </a:ext>
                  </a:extLst>
                </a:hlinkClick>
              </a:rPr>
              <a:t>/m-p/237699#M46946</a:t>
            </a:r>
            <a:br>
              <a:rPr lang="en-US" sz="2000" dirty="0">
                <a:latin typeface="+mn-lt"/>
              </a:rPr>
            </a:br>
            <a:endParaRPr lang="en-US" sz="2000" dirty="0">
              <a:latin typeface="+mn-lt"/>
            </a:endParaRPr>
          </a:p>
        </p:txBody>
      </p:sp>
    </p:spTree>
    <p:extLst>
      <p:ext uri="{BB962C8B-B14F-4D97-AF65-F5344CB8AC3E}">
        <p14:creationId xmlns:p14="http://schemas.microsoft.com/office/powerpoint/2010/main" val="71388680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DB59F56C-110E-0344-B18A-2F4B934B1E70}"/>
              </a:ext>
            </a:extLst>
          </p:cNvPr>
          <p:cNvSpPr txBox="1">
            <a:spLocks/>
          </p:cNvSpPr>
          <p:nvPr/>
        </p:nvSpPr>
        <p:spPr>
          <a:xfrm>
            <a:off x="148550" y="2472877"/>
            <a:ext cx="9144000" cy="1015663"/>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5. Exploratory Factor Analysis: </a:t>
            </a:r>
            <a:r>
              <a:rPr lang="en-US" sz="2000" dirty="0">
                <a:latin typeface="+mn-lt"/>
              </a:rPr>
              <a:t>Are there latent factors?</a:t>
            </a:r>
            <a:br>
              <a:rPr lang="en-US" dirty="0"/>
            </a:br>
            <a:endParaRPr lang="en-US" dirty="0"/>
          </a:p>
        </p:txBody>
      </p:sp>
      <p:sp>
        <p:nvSpPr>
          <p:cNvPr id="6" name="Title 2">
            <a:extLst>
              <a:ext uri="{FF2B5EF4-FFF2-40B4-BE49-F238E27FC236}">
                <a16:creationId xmlns:a16="http://schemas.microsoft.com/office/drawing/2014/main" id="{F7D34EB0-B78E-9A4E-8CF9-8CB197FF1D18}"/>
              </a:ext>
            </a:extLst>
          </p:cNvPr>
          <p:cNvSpPr txBox="1">
            <a:spLocks/>
          </p:cNvSpPr>
          <p:nvPr/>
        </p:nvSpPr>
        <p:spPr>
          <a:xfrm>
            <a:off x="0" y="1937847"/>
            <a:ext cx="9144000" cy="523220"/>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4. Principle Components Analysis: </a:t>
            </a:r>
            <a:r>
              <a:rPr lang="en-US" sz="2000" dirty="0">
                <a:latin typeface="+mn-lt"/>
              </a:rPr>
              <a:t>Reduce Dimensionality of Column Info</a:t>
            </a:r>
            <a:endParaRPr lang="en-US" dirty="0"/>
          </a:p>
        </p:txBody>
      </p:sp>
      <p:sp>
        <p:nvSpPr>
          <p:cNvPr id="7" name="Title 2">
            <a:extLst>
              <a:ext uri="{FF2B5EF4-FFF2-40B4-BE49-F238E27FC236}">
                <a16:creationId xmlns:a16="http://schemas.microsoft.com/office/drawing/2014/main" id="{F9965EF6-B95F-CA4C-9E03-916F6182A1D8}"/>
              </a:ext>
            </a:extLst>
          </p:cNvPr>
          <p:cNvSpPr txBox="1">
            <a:spLocks/>
          </p:cNvSpPr>
          <p:nvPr/>
        </p:nvSpPr>
        <p:spPr>
          <a:xfrm>
            <a:off x="0" y="1414627"/>
            <a:ext cx="9144000" cy="1015663"/>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3. Cluster Columns: </a:t>
            </a:r>
            <a:r>
              <a:rPr lang="en-US" sz="2000" dirty="0">
                <a:latin typeface="+mn-lt"/>
              </a:rPr>
              <a:t>Divide the Columns into Distinct Groups</a:t>
            </a:r>
            <a:br>
              <a:rPr lang="en-US" dirty="0"/>
            </a:br>
            <a:endParaRPr lang="en-US" dirty="0"/>
          </a:p>
        </p:txBody>
      </p:sp>
      <p:sp>
        <p:nvSpPr>
          <p:cNvPr id="8" name="Title 2">
            <a:extLst>
              <a:ext uri="{FF2B5EF4-FFF2-40B4-BE49-F238E27FC236}">
                <a16:creationId xmlns:a16="http://schemas.microsoft.com/office/drawing/2014/main" id="{50D0A17C-08FC-4148-A352-2FB2F3421496}"/>
              </a:ext>
            </a:extLst>
          </p:cNvPr>
          <p:cNvSpPr txBox="1">
            <a:spLocks/>
          </p:cNvSpPr>
          <p:nvPr/>
        </p:nvSpPr>
        <p:spPr>
          <a:xfrm>
            <a:off x="605750" y="503919"/>
            <a:ext cx="8229600" cy="1015663"/>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1. Explore the Data: </a:t>
            </a:r>
            <a:r>
              <a:rPr lang="en-US" sz="2000" dirty="0">
                <a:latin typeface="+mn-lt"/>
              </a:rPr>
              <a:t>Distribution and Multivariate</a:t>
            </a:r>
            <a:br>
              <a:rPr lang="en-US" sz="2800" dirty="0"/>
            </a:br>
            <a:endParaRPr lang="en-US" dirty="0"/>
          </a:p>
        </p:txBody>
      </p:sp>
      <p:sp>
        <p:nvSpPr>
          <p:cNvPr id="9" name="Title 2">
            <a:extLst>
              <a:ext uri="{FF2B5EF4-FFF2-40B4-BE49-F238E27FC236}">
                <a16:creationId xmlns:a16="http://schemas.microsoft.com/office/drawing/2014/main" id="{A9EE827F-2877-B044-B72B-2619B9E5DCAB}"/>
              </a:ext>
            </a:extLst>
          </p:cNvPr>
          <p:cNvSpPr txBox="1">
            <a:spLocks/>
          </p:cNvSpPr>
          <p:nvPr/>
        </p:nvSpPr>
        <p:spPr>
          <a:xfrm>
            <a:off x="0" y="959273"/>
            <a:ext cx="9144000" cy="1015663"/>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2. Cluster Rows: </a:t>
            </a:r>
            <a:r>
              <a:rPr lang="en-US" sz="2000" dirty="0">
                <a:latin typeface="+mn-lt"/>
              </a:rPr>
              <a:t>Hierarchical Clustering</a:t>
            </a:r>
            <a:br>
              <a:rPr lang="en-US" dirty="0"/>
            </a:br>
            <a:endParaRPr lang="en-US" dirty="0"/>
          </a:p>
        </p:txBody>
      </p:sp>
      <p:sp>
        <p:nvSpPr>
          <p:cNvPr id="10" name="Title 2">
            <a:extLst>
              <a:ext uri="{FF2B5EF4-FFF2-40B4-BE49-F238E27FC236}">
                <a16:creationId xmlns:a16="http://schemas.microsoft.com/office/drawing/2014/main" id="{5EFD1D62-5030-044B-B53E-1A70FEF157D2}"/>
              </a:ext>
            </a:extLst>
          </p:cNvPr>
          <p:cNvSpPr txBox="1">
            <a:spLocks/>
          </p:cNvSpPr>
          <p:nvPr/>
        </p:nvSpPr>
        <p:spPr>
          <a:xfrm>
            <a:off x="0" y="2980708"/>
            <a:ext cx="9144000" cy="523220"/>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6. Confirmatory Factor Analysis: </a:t>
            </a:r>
            <a:r>
              <a:rPr lang="en-US" sz="2000" dirty="0">
                <a:latin typeface="+mn-lt"/>
              </a:rPr>
              <a:t>You already know the intended factors</a:t>
            </a:r>
            <a:endParaRPr lang="en-US" dirty="0"/>
          </a:p>
        </p:txBody>
      </p:sp>
      <p:sp>
        <p:nvSpPr>
          <p:cNvPr id="11" name="Title 2">
            <a:extLst>
              <a:ext uri="{FF2B5EF4-FFF2-40B4-BE49-F238E27FC236}">
                <a16:creationId xmlns:a16="http://schemas.microsoft.com/office/drawing/2014/main" id="{FB0D8043-B6B5-A348-B2FD-23EAC43C09F0}"/>
              </a:ext>
            </a:extLst>
          </p:cNvPr>
          <p:cNvSpPr>
            <a:spLocks noGrp="1"/>
          </p:cNvSpPr>
          <p:nvPr>
            <p:ph type="title"/>
          </p:nvPr>
        </p:nvSpPr>
        <p:spPr>
          <a:xfrm>
            <a:off x="0" y="3531127"/>
            <a:ext cx="9144000" cy="523220"/>
          </a:xfrm>
        </p:spPr>
        <p:txBody>
          <a:bodyPr/>
          <a:lstStyle/>
          <a:p>
            <a:r>
              <a:rPr lang="en-US" sz="2800" dirty="0"/>
              <a:t>7. Structural Equation Modeling: </a:t>
            </a:r>
            <a:r>
              <a:rPr lang="en-US" sz="2000" dirty="0">
                <a:latin typeface="+mn-lt"/>
              </a:rPr>
              <a:t>Really Flexible for Many Models</a:t>
            </a:r>
            <a:endParaRPr lang="en-US" dirty="0"/>
          </a:p>
        </p:txBody>
      </p:sp>
    </p:spTree>
    <p:extLst>
      <p:ext uri="{BB962C8B-B14F-4D97-AF65-F5344CB8AC3E}">
        <p14:creationId xmlns:p14="http://schemas.microsoft.com/office/powerpoint/2010/main" val="268141478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lipart - zap ns">
            <a:extLst>
              <a:ext uri="{FF2B5EF4-FFF2-40B4-BE49-F238E27FC236}">
                <a16:creationId xmlns:a16="http://schemas.microsoft.com/office/drawing/2014/main" id="{4C536486-2B6F-1D41-B055-BEBE9315CB54}"/>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214061" y="192024"/>
            <a:ext cx="8673085" cy="4883191"/>
          </a:xfrm>
          <a:prstGeom prst="rect">
            <a:avLst/>
          </a:prstGeom>
        </p:spPr>
      </p:pic>
      <p:sp>
        <p:nvSpPr>
          <p:cNvPr id="4" name="Content Placeholder 3">
            <a:extLst>
              <a:ext uri="{FF2B5EF4-FFF2-40B4-BE49-F238E27FC236}">
                <a16:creationId xmlns:a16="http://schemas.microsoft.com/office/drawing/2014/main" id="{C9624EAC-71C8-4DB0-A322-E68838EBBDCF}"/>
              </a:ext>
            </a:extLst>
          </p:cNvPr>
          <p:cNvSpPr>
            <a:spLocks noGrp="1"/>
          </p:cNvSpPr>
          <p:nvPr>
            <p:ph sz="quarter" idx="4"/>
          </p:nvPr>
        </p:nvSpPr>
        <p:spPr>
          <a:xfrm>
            <a:off x="1726058" y="390418"/>
            <a:ext cx="5260370" cy="2476072"/>
          </a:xfrm>
        </p:spPr>
        <p:txBody>
          <a:bodyPr>
            <a:normAutofit lnSpcReduction="10000"/>
          </a:bodyPr>
          <a:lstStyle/>
          <a:p>
            <a:endParaRPr lang="en-US" dirty="0"/>
          </a:p>
          <a:p>
            <a:endParaRPr lang="en-US" dirty="0"/>
          </a:p>
          <a:p>
            <a:pPr marL="0" indent="0">
              <a:buNone/>
            </a:pPr>
            <a:r>
              <a:rPr lang="en-US" dirty="0"/>
              <a:t>O’Rourke, Norm, and Larry Hatcher. </a:t>
            </a:r>
            <a:r>
              <a:rPr lang="en-US" b="1" dirty="0"/>
              <a:t>A Step-by-Step Approach to Using SAS® for Factor Analysis and Structural Equation Modeling, Second Edition</a:t>
            </a:r>
            <a:r>
              <a:rPr lang="en-US" dirty="0"/>
              <a:t>. Copyright © 2013, SAS Institute Inc., Cary, North Carolina, USA. ALL RIGHTS RESERVED. For additional SAS resources, visit </a:t>
            </a:r>
            <a:r>
              <a:rPr lang="en-US" dirty="0" err="1"/>
              <a:t>support.sas.com</a:t>
            </a:r>
            <a:r>
              <a:rPr lang="en-US" dirty="0"/>
              <a:t>/bookstore.</a:t>
            </a:r>
          </a:p>
        </p:txBody>
      </p:sp>
    </p:spTree>
    <p:extLst>
      <p:ext uri="{BB962C8B-B14F-4D97-AF65-F5344CB8AC3E}">
        <p14:creationId xmlns:p14="http://schemas.microsoft.com/office/powerpoint/2010/main" val="220359849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DB59F56C-110E-0344-B18A-2F4B934B1E70}"/>
              </a:ext>
            </a:extLst>
          </p:cNvPr>
          <p:cNvSpPr txBox="1">
            <a:spLocks/>
          </p:cNvSpPr>
          <p:nvPr/>
        </p:nvSpPr>
        <p:spPr>
          <a:xfrm>
            <a:off x="148550" y="2472877"/>
            <a:ext cx="9144000" cy="1015663"/>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5. Exploratory Factor Analysis: </a:t>
            </a:r>
            <a:r>
              <a:rPr lang="en-US" sz="2000" dirty="0">
                <a:latin typeface="+mn-lt"/>
              </a:rPr>
              <a:t>Are there latent factors?</a:t>
            </a:r>
            <a:br>
              <a:rPr lang="en-US" dirty="0"/>
            </a:br>
            <a:endParaRPr lang="en-US" dirty="0"/>
          </a:p>
        </p:txBody>
      </p:sp>
      <p:sp>
        <p:nvSpPr>
          <p:cNvPr id="6" name="Title 2">
            <a:extLst>
              <a:ext uri="{FF2B5EF4-FFF2-40B4-BE49-F238E27FC236}">
                <a16:creationId xmlns:a16="http://schemas.microsoft.com/office/drawing/2014/main" id="{F7D34EB0-B78E-9A4E-8CF9-8CB197FF1D18}"/>
              </a:ext>
            </a:extLst>
          </p:cNvPr>
          <p:cNvSpPr txBox="1">
            <a:spLocks/>
          </p:cNvSpPr>
          <p:nvPr/>
        </p:nvSpPr>
        <p:spPr>
          <a:xfrm>
            <a:off x="0" y="1937847"/>
            <a:ext cx="9144000" cy="523220"/>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4. Principle Components Analysis: </a:t>
            </a:r>
            <a:r>
              <a:rPr lang="en-US" sz="2000" dirty="0">
                <a:latin typeface="+mn-lt"/>
              </a:rPr>
              <a:t>Reduce Dimensionality of Column Info</a:t>
            </a:r>
            <a:endParaRPr lang="en-US" dirty="0"/>
          </a:p>
        </p:txBody>
      </p:sp>
      <p:sp>
        <p:nvSpPr>
          <p:cNvPr id="7" name="Title 2">
            <a:extLst>
              <a:ext uri="{FF2B5EF4-FFF2-40B4-BE49-F238E27FC236}">
                <a16:creationId xmlns:a16="http://schemas.microsoft.com/office/drawing/2014/main" id="{F9965EF6-B95F-CA4C-9E03-916F6182A1D8}"/>
              </a:ext>
            </a:extLst>
          </p:cNvPr>
          <p:cNvSpPr txBox="1">
            <a:spLocks/>
          </p:cNvSpPr>
          <p:nvPr/>
        </p:nvSpPr>
        <p:spPr>
          <a:xfrm>
            <a:off x="0" y="1414627"/>
            <a:ext cx="9144000" cy="1015663"/>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3. Cluster Columns: </a:t>
            </a:r>
            <a:r>
              <a:rPr lang="en-US" sz="2000" dirty="0">
                <a:latin typeface="+mn-lt"/>
              </a:rPr>
              <a:t>Divide the Columns into Distinct Groups</a:t>
            </a:r>
            <a:br>
              <a:rPr lang="en-US" dirty="0"/>
            </a:br>
            <a:endParaRPr lang="en-US" dirty="0"/>
          </a:p>
        </p:txBody>
      </p:sp>
      <p:sp>
        <p:nvSpPr>
          <p:cNvPr id="8" name="Title 2">
            <a:extLst>
              <a:ext uri="{FF2B5EF4-FFF2-40B4-BE49-F238E27FC236}">
                <a16:creationId xmlns:a16="http://schemas.microsoft.com/office/drawing/2014/main" id="{50D0A17C-08FC-4148-A352-2FB2F3421496}"/>
              </a:ext>
            </a:extLst>
          </p:cNvPr>
          <p:cNvSpPr txBox="1">
            <a:spLocks/>
          </p:cNvSpPr>
          <p:nvPr/>
        </p:nvSpPr>
        <p:spPr>
          <a:xfrm>
            <a:off x="605750" y="503919"/>
            <a:ext cx="8229600" cy="1015663"/>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1. Explore the Data: </a:t>
            </a:r>
            <a:r>
              <a:rPr lang="en-US" sz="2000" dirty="0">
                <a:latin typeface="+mn-lt"/>
              </a:rPr>
              <a:t>Distribution and Multivariate</a:t>
            </a:r>
            <a:br>
              <a:rPr lang="en-US" sz="2800" dirty="0"/>
            </a:br>
            <a:endParaRPr lang="en-US" dirty="0"/>
          </a:p>
        </p:txBody>
      </p:sp>
      <p:sp>
        <p:nvSpPr>
          <p:cNvPr id="9" name="Title 2">
            <a:extLst>
              <a:ext uri="{FF2B5EF4-FFF2-40B4-BE49-F238E27FC236}">
                <a16:creationId xmlns:a16="http://schemas.microsoft.com/office/drawing/2014/main" id="{A9EE827F-2877-B044-B72B-2619B9E5DCAB}"/>
              </a:ext>
            </a:extLst>
          </p:cNvPr>
          <p:cNvSpPr txBox="1">
            <a:spLocks/>
          </p:cNvSpPr>
          <p:nvPr/>
        </p:nvSpPr>
        <p:spPr>
          <a:xfrm>
            <a:off x="0" y="959273"/>
            <a:ext cx="9144000" cy="1015663"/>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2. Cluster Rows: </a:t>
            </a:r>
            <a:r>
              <a:rPr lang="en-US" sz="2000" dirty="0">
                <a:latin typeface="+mn-lt"/>
              </a:rPr>
              <a:t>Hierarchical Clustering</a:t>
            </a:r>
            <a:br>
              <a:rPr lang="en-US" dirty="0"/>
            </a:br>
            <a:endParaRPr lang="en-US" dirty="0"/>
          </a:p>
        </p:txBody>
      </p:sp>
    </p:spTree>
    <p:extLst>
      <p:ext uri="{BB962C8B-B14F-4D97-AF65-F5344CB8AC3E}">
        <p14:creationId xmlns:p14="http://schemas.microsoft.com/office/powerpoint/2010/main" val="7663762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10750-50FD-7A41-B771-CA7472BB15ED}"/>
              </a:ext>
            </a:extLst>
          </p:cNvPr>
          <p:cNvSpPr>
            <a:spLocks noGrp="1"/>
          </p:cNvSpPr>
          <p:nvPr>
            <p:ph type="title"/>
          </p:nvPr>
        </p:nvSpPr>
        <p:spPr/>
        <p:txBody>
          <a:bodyPr/>
          <a:lstStyle/>
          <a:p>
            <a:r>
              <a:rPr lang="en-US" dirty="0"/>
              <a:t>Path Diagram</a:t>
            </a:r>
          </a:p>
        </p:txBody>
      </p:sp>
      <p:sp>
        <p:nvSpPr>
          <p:cNvPr id="3" name="Text Placeholder 2">
            <a:extLst>
              <a:ext uri="{FF2B5EF4-FFF2-40B4-BE49-F238E27FC236}">
                <a16:creationId xmlns:a16="http://schemas.microsoft.com/office/drawing/2014/main" id="{39A3A218-5745-224F-9738-F7267D5106FA}"/>
              </a:ext>
            </a:extLst>
          </p:cNvPr>
          <p:cNvSpPr>
            <a:spLocks noGrp="1"/>
          </p:cNvSpPr>
          <p:nvPr>
            <p:ph type="body" sz="quarter" idx="12"/>
          </p:nvPr>
        </p:nvSpPr>
        <p:spPr>
          <a:xfrm flipH="1">
            <a:off x="626364" y="696419"/>
            <a:ext cx="7891272" cy="700866"/>
          </a:xfrm>
        </p:spPr>
        <p:txBody>
          <a:bodyPr/>
          <a:lstStyle/>
          <a:p>
            <a:r>
              <a:rPr lang="en-US" dirty="0"/>
              <a:t>Circles = Latent (unmeasurable) Factors</a:t>
            </a:r>
          </a:p>
          <a:p>
            <a:r>
              <a:rPr lang="en-US" dirty="0"/>
              <a:t> Squares = Measured Variables</a:t>
            </a:r>
          </a:p>
        </p:txBody>
      </p:sp>
      <p:grpSp>
        <p:nvGrpSpPr>
          <p:cNvPr id="14" name="Group 13">
            <a:extLst>
              <a:ext uri="{FF2B5EF4-FFF2-40B4-BE49-F238E27FC236}">
                <a16:creationId xmlns:a16="http://schemas.microsoft.com/office/drawing/2014/main" id="{835F32B6-0F58-954C-A004-0838E6C8A82D}"/>
              </a:ext>
            </a:extLst>
          </p:cNvPr>
          <p:cNvGrpSpPr/>
          <p:nvPr/>
        </p:nvGrpSpPr>
        <p:grpSpPr>
          <a:xfrm>
            <a:off x="1707344" y="2121348"/>
            <a:ext cx="1646137" cy="1286763"/>
            <a:chOff x="4902607" y="2409025"/>
            <a:chExt cx="1646137" cy="1286763"/>
          </a:xfrm>
        </p:grpSpPr>
        <p:sp>
          <p:nvSpPr>
            <p:cNvPr id="7" name="Oval 6">
              <a:extLst>
                <a:ext uri="{FF2B5EF4-FFF2-40B4-BE49-F238E27FC236}">
                  <a16:creationId xmlns:a16="http://schemas.microsoft.com/office/drawing/2014/main" id="{72E1B461-562E-7B4A-8107-1820BD41024A}"/>
                </a:ext>
              </a:extLst>
            </p:cNvPr>
            <p:cNvSpPr/>
            <p:nvPr/>
          </p:nvSpPr>
          <p:spPr>
            <a:xfrm>
              <a:off x="5233140" y="2907587"/>
              <a:ext cx="859174" cy="78820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n>
                    <a:solidFill>
                      <a:sysClr val="windowText" lastClr="000000"/>
                    </a:solidFill>
                  </a:ln>
                  <a:noFill/>
                </a:rPr>
                <a:t>Latent A</a:t>
              </a:r>
            </a:p>
          </p:txBody>
        </p:sp>
        <p:sp>
          <p:nvSpPr>
            <p:cNvPr id="8" name="Right Arrow 7">
              <a:extLst>
                <a:ext uri="{FF2B5EF4-FFF2-40B4-BE49-F238E27FC236}">
                  <a16:creationId xmlns:a16="http://schemas.microsoft.com/office/drawing/2014/main" id="{0A5E24FE-54A4-E545-9A14-8AB61265EB40}"/>
                </a:ext>
              </a:extLst>
            </p:cNvPr>
            <p:cNvSpPr/>
            <p:nvPr/>
          </p:nvSpPr>
          <p:spPr>
            <a:xfrm rot="16200000">
              <a:off x="5596353" y="2729861"/>
              <a:ext cx="252709" cy="10274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9" name="Rectangle 8">
              <a:extLst>
                <a:ext uri="{FF2B5EF4-FFF2-40B4-BE49-F238E27FC236}">
                  <a16:creationId xmlns:a16="http://schemas.microsoft.com/office/drawing/2014/main" id="{D905CFE5-8AC4-4848-A775-CE4A4815746F}"/>
                </a:ext>
              </a:extLst>
            </p:cNvPr>
            <p:cNvSpPr/>
            <p:nvPr/>
          </p:nvSpPr>
          <p:spPr>
            <a:xfrm>
              <a:off x="4902607" y="2413882"/>
              <a:ext cx="451276" cy="25271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X1</a:t>
              </a:r>
            </a:p>
          </p:txBody>
        </p:sp>
        <p:sp>
          <p:nvSpPr>
            <p:cNvPr id="10" name="Right Arrow 9">
              <a:extLst>
                <a:ext uri="{FF2B5EF4-FFF2-40B4-BE49-F238E27FC236}">
                  <a16:creationId xmlns:a16="http://schemas.microsoft.com/office/drawing/2014/main" id="{A50883B3-2B63-324B-8C15-DEF07B377E51}"/>
                </a:ext>
              </a:extLst>
            </p:cNvPr>
            <p:cNvSpPr/>
            <p:nvPr/>
          </p:nvSpPr>
          <p:spPr>
            <a:xfrm rot="18445668">
              <a:off x="5831871" y="2784582"/>
              <a:ext cx="433979" cy="1074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1" name="Rectangle 10">
              <a:extLst>
                <a:ext uri="{FF2B5EF4-FFF2-40B4-BE49-F238E27FC236}">
                  <a16:creationId xmlns:a16="http://schemas.microsoft.com/office/drawing/2014/main" id="{C672A235-E38D-FC4D-B4C1-170F6DE145DC}"/>
                </a:ext>
              </a:extLst>
            </p:cNvPr>
            <p:cNvSpPr/>
            <p:nvPr/>
          </p:nvSpPr>
          <p:spPr>
            <a:xfrm>
              <a:off x="5457163" y="2409025"/>
              <a:ext cx="498764"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X2</a:t>
              </a:r>
            </a:p>
          </p:txBody>
        </p:sp>
        <p:sp>
          <p:nvSpPr>
            <p:cNvPr id="12" name="Right Arrow 11">
              <a:extLst>
                <a:ext uri="{FF2B5EF4-FFF2-40B4-BE49-F238E27FC236}">
                  <a16:creationId xmlns:a16="http://schemas.microsoft.com/office/drawing/2014/main" id="{389BA166-E16A-9F43-A4F0-C21B905490F3}"/>
                </a:ext>
              </a:extLst>
            </p:cNvPr>
            <p:cNvSpPr/>
            <p:nvPr/>
          </p:nvSpPr>
          <p:spPr>
            <a:xfrm rot="14077877">
              <a:off x="5206233" y="2771541"/>
              <a:ext cx="343748" cy="11154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3" name="Rectangle 12">
              <a:extLst>
                <a:ext uri="{FF2B5EF4-FFF2-40B4-BE49-F238E27FC236}">
                  <a16:creationId xmlns:a16="http://schemas.microsoft.com/office/drawing/2014/main" id="{25DAF349-37B1-F347-B210-9F1C33C1FAE5}"/>
                </a:ext>
              </a:extLst>
            </p:cNvPr>
            <p:cNvSpPr/>
            <p:nvPr/>
          </p:nvSpPr>
          <p:spPr>
            <a:xfrm>
              <a:off x="6049980" y="2409025"/>
              <a:ext cx="498764"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X3</a:t>
              </a:r>
            </a:p>
          </p:txBody>
        </p:sp>
      </p:grpSp>
      <p:grpSp>
        <p:nvGrpSpPr>
          <p:cNvPr id="15" name="Group 14">
            <a:extLst>
              <a:ext uri="{FF2B5EF4-FFF2-40B4-BE49-F238E27FC236}">
                <a16:creationId xmlns:a16="http://schemas.microsoft.com/office/drawing/2014/main" id="{357E4964-5A7C-BF42-9B31-C2C00C7FE6AF}"/>
              </a:ext>
            </a:extLst>
          </p:cNvPr>
          <p:cNvGrpSpPr/>
          <p:nvPr/>
        </p:nvGrpSpPr>
        <p:grpSpPr>
          <a:xfrm>
            <a:off x="5292805" y="2121348"/>
            <a:ext cx="1646137" cy="1286763"/>
            <a:chOff x="4902607" y="2409025"/>
            <a:chExt cx="1646137" cy="1286763"/>
          </a:xfrm>
        </p:grpSpPr>
        <p:sp>
          <p:nvSpPr>
            <p:cNvPr id="16" name="Oval 15">
              <a:extLst>
                <a:ext uri="{FF2B5EF4-FFF2-40B4-BE49-F238E27FC236}">
                  <a16:creationId xmlns:a16="http://schemas.microsoft.com/office/drawing/2014/main" id="{A0473A49-57F9-7340-87C5-57B5521A37F4}"/>
                </a:ext>
              </a:extLst>
            </p:cNvPr>
            <p:cNvSpPr/>
            <p:nvPr/>
          </p:nvSpPr>
          <p:spPr>
            <a:xfrm>
              <a:off x="5233140" y="2907587"/>
              <a:ext cx="859174" cy="78820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n>
                    <a:solidFill>
                      <a:sysClr val="windowText" lastClr="000000"/>
                    </a:solidFill>
                  </a:ln>
                  <a:noFill/>
                </a:rPr>
                <a:t>Latent B</a:t>
              </a:r>
            </a:p>
          </p:txBody>
        </p:sp>
        <p:sp>
          <p:nvSpPr>
            <p:cNvPr id="17" name="Right Arrow 16">
              <a:extLst>
                <a:ext uri="{FF2B5EF4-FFF2-40B4-BE49-F238E27FC236}">
                  <a16:creationId xmlns:a16="http://schemas.microsoft.com/office/drawing/2014/main" id="{9E4FD165-5C6E-534C-AC13-5598472D4233}"/>
                </a:ext>
              </a:extLst>
            </p:cNvPr>
            <p:cNvSpPr/>
            <p:nvPr/>
          </p:nvSpPr>
          <p:spPr>
            <a:xfrm rot="16200000">
              <a:off x="5596353" y="2729861"/>
              <a:ext cx="252709" cy="10274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8" name="Rectangle 17">
              <a:extLst>
                <a:ext uri="{FF2B5EF4-FFF2-40B4-BE49-F238E27FC236}">
                  <a16:creationId xmlns:a16="http://schemas.microsoft.com/office/drawing/2014/main" id="{5E27780D-3665-494E-95C9-F0296DAE50CF}"/>
                </a:ext>
              </a:extLst>
            </p:cNvPr>
            <p:cNvSpPr/>
            <p:nvPr/>
          </p:nvSpPr>
          <p:spPr>
            <a:xfrm>
              <a:off x="4902607" y="2413882"/>
              <a:ext cx="451276" cy="25271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X4</a:t>
              </a:r>
            </a:p>
          </p:txBody>
        </p:sp>
        <p:sp>
          <p:nvSpPr>
            <p:cNvPr id="19" name="Right Arrow 18">
              <a:extLst>
                <a:ext uri="{FF2B5EF4-FFF2-40B4-BE49-F238E27FC236}">
                  <a16:creationId xmlns:a16="http://schemas.microsoft.com/office/drawing/2014/main" id="{1C6CD59F-6122-4E4A-AEA4-EC858506D3B5}"/>
                </a:ext>
              </a:extLst>
            </p:cNvPr>
            <p:cNvSpPr/>
            <p:nvPr/>
          </p:nvSpPr>
          <p:spPr>
            <a:xfrm rot="18445668">
              <a:off x="5831871" y="2784582"/>
              <a:ext cx="433979" cy="1074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0" name="Rectangle 19">
              <a:extLst>
                <a:ext uri="{FF2B5EF4-FFF2-40B4-BE49-F238E27FC236}">
                  <a16:creationId xmlns:a16="http://schemas.microsoft.com/office/drawing/2014/main" id="{A2D1FBF1-7F8D-F544-9D5A-7F9C98650352}"/>
                </a:ext>
              </a:extLst>
            </p:cNvPr>
            <p:cNvSpPr/>
            <p:nvPr/>
          </p:nvSpPr>
          <p:spPr>
            <a:xfrm>
              <a:off x="5457163" y="2409025"/>
              <a:ext cx="498764"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X5</a:t>
              </a:r>
            </a:p>
          </p:txBody>
        </p:sp>
        <p:sp>
          <p:nvSpPr>
            <p:cNvPr id="21" name="Right Arrow 20">
              <a:extLst>
                <a:ext uri="{FF2B5EF4-FFF2-40B4-BE49-F238E27FC236}">
                  <a16:creationId xmlns:a16="http://schemas.microsoft.com/office/drawing/2014/main" id="{0A262239-A09C-A041-82AD-F869F2E99AB8}"/>
                </a:ext>
              </a:extLst>
            </p:cNvPr>
            <p:cNvSpPr/>
            <p:nvPr/>
          </p:nvSpPr>
          <p:spPr>
            <a:xfrm rot="14077877">
              <a:off x="5206233" y="2771541"/>
              <a:ext cx="343748" cy="11154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2" name="Rectangle 21">
              <a:extLst>
                <a:ext uri="{FF2B5EF4-FFF2-40B4-BE49-F238E27FC236}">
                  <a16:creationId xmlns:a16="http://schemas.microsoft.com/office/drawing/2014/main" id="{F20969CD-E6E1-7644-BE83-375CB76B8479}"/>
                </a:ext>
              </a:extLst>
            </p:cNvPr>
            <p:cNvSpPr/>
            <p:nvPr/>
          </p:nvSpPr>
          <p:spPr>
            <a:xfrm>
              <a:off x="6049980" y="2409025"/>
              <a:ext cx="498764"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X6</a:t>
              </a:r>
            </a:p>
          </p:txBody>
        </p:sp>
      </p:grpSp>
    </p:spTree>
    <p:extLst>
      <p:ext uri="{BB962C8B-B14F-4D97-AF65-F5344CB8AC3E}">
        <p14:creationId xmlns:p14="http://schemas.microsoft.com/office/powerpoint/2010/main" val="5385809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10750-50FD-7A41-B771-CA7472BB15ED}"/>
              </a:ext>
            </a:extLst>
          </p:cNvPr>
          <p:cNvSpPr>
            <a:spLocks noGrp="1"/>
          </p:cNvSpPr>
          <p:nvPr>
            <p:ph type="title"/>
          </p:nvPr>
        </p:nvSpPr>
        <p:spPr/>
        <p:txBody>
          <a:bodyPr/>
          <a:lstStyle/>
          <a:p>
            <a:r>
              <a:rPr lang="en-US" dirty="0"/>
              <a:t>Path Diagram</a:t>
            </a:r>
          </a:p>
        </p:txBody>
      </p:sp>
      <p:sp>
        <p:nvSpPr>
          <p:cNvPr id="3" name="Text Placeholder 2">
            <a:extLst>
              <a:ext uri="{FF2B5EF4-FFF2-40B4-BE49-F238E27FC236}">
                <a16:creationId xmlns:a16="http://schemas.microsoft.com/office/drawing/2014/main" id="{39A3A218-5745-224F-9738-F7267D5106FA}"/>
              </a:ext>
            </a:extLst>
          </p:cNvPr>
          <p:cNvSpPr>
            <a:spLocks noGrp="1"/>
          </p:cNvSpPr>
          <p:nvPr>
            <p:ph type="body" sz="quarter" idx="12"/>
          </p:nvPr>
        </p:nvSpPr>
        <p:spPr>
          <a:xfrm flipH="1">
            <a:off x="626364" y="594251"/>
            <a:ext cx="7891272" cy="529949"/>
          </a:xfrm>
        </p:spPr>
        <p:txBody>
          <a:bodyPr/>
          <a:lstStyle/>
          <a:p>
            <a:r>
              <a:rPr lang="en-US" sz="2000" dirty="0"/>
              <a:t>Circles = Latent (unmeasurable) Factors</a:t>
            </a:r>
          </a:p>
          <a:p>
            <a:r>
              <a:rPr lang="en-US" sz="2000" dirty="0"/>
              <a:t> Squares = Measured Variables</a:t>
            </a:r>
          </a:p>
        </p:txBody>
      </p:sp>
      <p:grpSp>
        <p:nvGrpSpPr>
          <p:cNvPr id="14" name="Group 13">
            <a:extLst>
              <a:ext uri="{FF2B5EF4-FFF2-40B4-BE49-F238E27FC236}">
                <a16:creationId xmlns:a16="http://schemas.microsoft.com/office/drawing/2014/main" id="{835F32B6-0F58-954C-A004-0838E6C8A82D}"/>
              </a:ext>
            </a:extLst>
          </p:cNvPr>
          <p:cNvGrpSpPr/>
          <p:nvPr/>
        </p:nvGrpSpPr>
        <p:grpSpPr>
          <a:xfrm>
            <a:off x="1642301" y="1266293"/>
            <a:ext cx="2741366" cy="1104737"/>
            <a:chOff x="4902607" y="2409025"/>
            <a:chExt cx="1646137" cy="1286763"/>
          </a:xfrm>
        </p:grpSpPr>
        <p:sp>
          <p:nvSpPr>
            <p:cNvPr id="7" name="Oval 6">
              <a:extLst>
                <a:ext uri="{FF2B5EF4-FFF2-40B4-BE49-F238E27FC236}">
                  <a16:creationId xmlns:a16="http://schemas.microsoft.com/office/drawing/2014/main" id="{72E1B461-562E-7B4A-8107-1820BD41024A}"/>
                </a:ext>
              </a:extLst>
            </p:cNvPr>
            <p:cNvSpPr/>
            <p:nvPr/>
          </p:nvSpPr>
          <p:spPr>
            <a:xfrm>
              <a:off x="5233140" y="2907587"/>
              <a:ext cx="859174" cy="78820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n>
                    <a:solidFill>
                      <a:sysClr val="windowText" lastClr="000000"/>
                    </a:solidFill>
                  </a:ln>
                  <a:noFill/>
                </a:rPr>
                <a:t>Investments</a:t>
              </a:r>
            </a:p>
          </p:txBody>
        </p:sp>
        <p:sp>
          <p:nvSpPr>
            <p:cNvPr id="8" name="Right Arrow 7">
              <a:extLst>
                <a:ext uri="{FF2B5EF4-FFF2-40B4-BE49-F238E27FC236}">
                  <a16:creationId xmlns:a16="http://schemas.microsoft.com/office/drawing/2014/main" id="{0A5E24FE-54A4-E545-9A14-8AB61265EB40}"/>
                </a:ext>
              </a:extLst>
            </p:cNvPr>
            <p:cNvSpPr/>
            <p:nvPr/>
          </p:nvSpPr>
          <p:spPr>
            <a:xfrm rot="16200000">
              <a:off x="5596353" y="2729861"/>
              <a:ext cx="252709" cy="10274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9" name="Rectangle 8">
              <a:extLst>
                <a:ext uri="{FF2B5EF4-FFF2-40B4-BE49-F238E27FC236}">
                  <a16:creationId xmlns:a16="http://schemas.microsoft.com/office/drawing/2014/main" id="{D905CFE5-8AC4-4848-A775-CE4A4815746F}"/>
                </a:ext>
              </a:extLst>
            </p:cNvPr>
            <p:cNvSpPr/>
            <p:nvPr/>
          </p:nvSpPr>
          <p:spPr>
            <a:xfrm>
              <a:off x="4902607" y="2413882"/>
              <a:ext cx="451276" cy="25271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X1</a:t>
              </a:r>
            </a:p>
          </p:txBody>
        </p:sp>
        <p:sp>
          <p:nvSpPr>
            <p:cNvPr id="10" name="Right Arrow 9">
              <a:extLst>
                <a:ext uri="{FF2B5EF4-FFF2-40B4-BE49-F238E27FC236}">
                  <a16:creationId xmlns:a16="http://schemas.microsoft.com/office/drawing/2014/main" id="{A50883B3-2B63-324B-8C15-DEF07B377E51}"/>
                </a:ext>
              </a:extLst>
            </p:cNvPr>
            <p:cNvSpPr/>
            <p:nvPr/>
          </p:nvSpPr>
          <p:spPr>
            <a:xfrm rot="18445668">
              <a:off x="5831871" y="2784582"/>
              <a:ext cx="433979" cy="1074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1" name="Rectangle 10">
              <a:extLst>
                <a:ext uri="{FF2B5EF4-FFF2-40B4-BE49-F238E27FC236}">
                  <a16:creationId xmlns:a16="http://schemas.microsoft.com/office/drawing/2014/main" id="{C672A235-E38D-FC4D-B4C1-170F6DE145DC}"/>
                </a:ext>
              </a:extLst>
            </p:cNvPr>
            <p:cNvSpPr/>
            <p:nvPr/>
          </p:nvSpPr>
          <p:spPr>
            <a:xfrm>
              <a:off x="5457163" y="2409025"/>
              <a:ext cx="498764"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X2</a:t>
              </a:r>
            </a:p>
          </p:txBody>
        </p:sp>
        <p:sp>
          <p:nvSpPr>
            <p:cNvPr id="12" name="Right Arrow 11">
              <a:extLst>
                <a:ext uri="{FF2B5EF4-FFF2-40B4-BE49-F238E27FC236}">
                  <a16:creationId xmlns:a16="http://schemas.microsoft.com/office/drawing/2014/main" id="{389BA166-E16A-9F43-A4F0-C21B905490F3}"/>
                </a:ext>
              </a:extLst>
            </p:cNvPr>
            <p:cNvSpPr/>
            <p:nvPr/>
          </p:nvSpPr>
          <p:spPr>
            <a:xfrm rot="14077877">
              <a:off x="5206233" y="2771541"/>
              <a:ext cx="343748" cy="11154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3" name="Rectangle 12">
              <a:extLst>
                <a:ext uri="{FF2B5EF4-FFF2-40B4-BE49-F238E27FC236}">
                  <a16:creationId xmlns:a16="http://schemas.microsoft.com/office/drawing/2014/main" id="{25DAF349-37B1-F347-B210-9F1C33C1FAE5}"/>
                </a:ext>
              </a:extLst>
            </p:cNvPr>
            <p:cNvSpPr/>
            <p:nvPr/>
          </p:nvSpPr>
          <p:spPr>
            <a:xfrm>
              <a:off x="6049980" y="2409025"/>
              <a:ext cx="498764"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X3</a:t>
              </a:r>
            </a:p>
          </p:txBody>
        </p:sp>
      </p:grpSp>
      <p:grpSp>
        <p:nvGrpSpPr>
          <p:cNvPr id="15" name="Group 14">
            <a:extLst>
              <a:ext uri="{FF2B5EF4-FFF2-40B4-BE49-F238E27FC236}">
                <a16:creationId xmlns:a16="http://schemas.microsoft.com/office/drawing/2014/main" id="{357E4964-5A7C-BF42-9B31-C2C00C7FE6AF}"/>
              </a:ext>
            </a:extLst>
          </p:cNvPr>
          <p:cNvGrpSpPr/>
          <p:nvPr/>
        </p:nvGrpSpPr>
        <p:grpSpPr>
          <a:xfrm>
            <a:off x="5442024" y="1290085"/>
            <a:ext cx="2505280" cy="1104737"/>
            <a:chOff x="4902607" y="2409025"/>
            <a:chExt cx="1646137" cy="1286763"/>
          </a:xfrm>
        </p:grpSpPr>
        <p:sp>
          <p:nvSpPr>
            <p:cNvPr id="16" name="Oval 15">
              <a:extLst>
                <a:ext uri="{FF2B5EF4-FFF2-40B4-BE49-F238E27FC236}">
                  <a16:creationId xmlns:a16="http://schemas.microsoft.com/office/drawing/2014/main" id="{A0473A49-57F9-7340-87C5-57B5521A37F4}"/>
                </a:ext>
              </a:extLst>
            </p:cNvPr>
            <p:cNvSpPr/>
            <p:nvPr/>
          </p:nvSpPr>
          <p:spPr>
            <a:xfrm>
              <a:off x="5233140" y="2907587"/>
              <a:ext cx="859174" cy="78820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n>
                    <a:solidFill>
                      <a:sysClr val="windowText" lastClr="000000"/>
                    </a:solidFill>
                  </a:ln>
                  <a:noFill/>
                </a:rPr>
                <a:t>Alternatives</a:t>
              </a:r>
            </a:p>
          </p:txBody>
        </p:sp>
        <p:sp>
          <p:nvSpPr>
            <p:cNvPr id="17" name="Right Arrow 16">
              <a:extLst>
                <a:ext uri="{FF2B5EF4-FFF2-40B4-BE49-F238E27FC236}">
                  <a16:creationId xmlns:a16="http://schemas.microsoft.com/office/drawing/2014/main" id="{9E4FD165-5C6E-534C-AC13-5598472D4233}"/>
                </a:ext>
              </a:extLst>
            </p:cNvPr>
            <p:cNvSpPr/>
            <p:nvPr/>
          </p:nvSpPr>
          <p:spPr>
            <a:xfrm rot="16200000">
              <a:off x="5596353" y="2729861"/>
              <a:ext cx="252709" cy="10274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8" name="Rectangle 17">
              <a:extLst>
                <a:ext uri="{FF2B5EF4-FFF2-40B4-BE49-F238E27FC236}">
                  <a16:creationId xmlns:a16="http://schemas.microsoft.com/office/drawing/2014/main" id="{5E27780D-3665-494E-95C9-F0296DAE50CF}"/>
                </a:ext>
              </a:extLst>
            </p:cNvPr>
            <p:cNvSpPr/>
            <p:nvPr/>
          </p:nvSpPr>
          <p:spPr>
            <a:xfrm>
              <a:off x="4902607" y="2413882"/>
              <a:ext cx="451276" cy="25271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X4</a:t>
              </a:r>
            </a:p>
          </p:txBody>
        </p:sp>
        <p:sp>
          <p:nvSpPr>
            <p:cNvPr id="19" name="Right Arrow 18">
              <a:extLst>
                <a:ext uri="{FF2B5EF4-FFF2-40B4-BE49-F238E27FC236}">
                  <a16:creationId xmlns:a16="http://schemas.microsoft.com/office/drawing/2014/main" id="{1C6CD59F-6122-4E4A-AEA4-EC858506D3B5}"/>
                </a:ext>
              </a:extLst>
            </p:cNvPr>
            <p:cNvSpPr/>
            <p:nvPr/>
          </p:nvSpPr>
          <p:spPr>
            <a:xfrm rot="18445668">
              <a:off x="5831871" y="2784582"/>
              <a:ext cx="433979" cy="1074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0" name="Rectangle 19">
              <a:extLst>
                <a:ext uri="{FF2B5EF4-FFF2-40B4-BE49-F238E27FC236}">
                  <a16:creationId xmlns:a16="http://schemas.microsoft.com/office/drawing/2014/main" id="{A2D1FBF1-7F8D-F544-9D5A-7F9C98650352}"/>
                </a:ext>
              </a:extLst>
            </p:cNvPr>
            <p:cNvSpPr/>
            <p:nvPr/>
          </p:nvSpPr>
          <p:spPr>
            <a:xfrm>
              <a:off x="5457163" y="2409025"/>
              <a:ext cx="498764"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X5</a:t>
              </a:r>
            </a:p>
          </p:txBody>
        </p:sp>
        <p:sp>
          <p:nvSpPr>
            <p:cNvPr id="21" name="Right Arrow 20">
              <a:extLst>
                <a:ext uri="{FF2B5EF4-FFF2-40B4-BE49-F238E27FC236}">
                  <a16:creationId xmlns:a16="http://schemas.microsoft.com/office/drawing/2014/main" id="{0A262239-A09C-A041-82AD-F869F2E99AB8}"/>
                </a:ext>
              </a:extLst>
            </p:cNvPr>
            <p:cNvSpPr/>
            <p:nvPr/>
          </p:nvSpPr>
          <p:spPr>
            <a:xfrm rot="14077877">
              <a:off x="5206233" y="2771541"/>
              <a:ext cx="343748" cy="11154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22" name="Rectangle 21">
              <a:extLst>
                <a:ext uri="{FF2B5EF4-FFF2-40B4-BE49-F238E27FC236}">
                  <a16:creationId xmlns:a16="http://schemas.microsoft.com/office/drawing/2014/main" id="{F20969CD-E6E1-7644-BE83-375CB76B8479}"/>
                </a:ext>
              </a:extLst>
            </p:cNvPr>
            <p:cNvSpPr/>
            <p:nvPr/>
          </p:nvSpPr>
          <p:spPr>
            <a:xfrm>
              <a:off x="6049980" y="2409025"/>
              <a:ext cx="498764"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X6</a:t>
              </a:r>
            </a:p>
          </p:txBody>
        </p:sp>
      </p:grpSp>
      <p:sp>
        <p:nvSpPr>
          <p:cNvPr id="4" name="TextBox 3">
            <a:extLst>
              <a:ext uri="{FF2B5EF4-FFF2-40B4-BE49-F238E27FC236}">
                <a16:creationId xmlns:a16="http://schemas.microsoft.com/office/drawing/2014/main" id="{EBF93254-25AE-E643-95FD-06DCE48A0825}"/>
              </a:ext>
            </a:extLst>
          </p:cNvPr>
          <p:cNvSpPr txBox="1"/>
          <p:nvPr/>
        </p:nvSpPr>
        <p:spPr>
          <a:xfrm>
            <a:off x="318498" y="2405144"/>
            <a:ext cx="8825501" cy="2800767"/>
          </a:xfrm>
          <a:prstGeom prst="rect">
            <a:avLst/>
          </a:prstGeom>
          <a:noFill/>
        </p:spPr>
        <p:txBody>
          <a:bodyPr wrap="square" rtlCol="0">
            <a:spAutoFit/>
          </a:bodyPr>
          <a:lstStyle/>
          <a:p>
            <a:r>
              <a:rPr lang="en-US" sz="1600" dirty="0">
                <a:solidFill>
                  <a:schemeClr val="tx2"/>
                </a:solidFill>
              </a:rPr>
              <a:t>X1: I have invested a lot of time and effort in developing my relationship with my current partner.</a:t>
            </a:r>
          </a:p>
          <a:p>
            <a:r>
              <a:rPr lang="en-US" sz="1600" dirty="0">
                <a:solidFill>
                  <a:schemeClr val="tx2"/>
                </a:solidFill>
              </a:rPr>
              <a:t>X2: My current partner and I have developed interests in a lot of activities that I would lose if our relationship were to end.</a:t>
            </a:r>
          </a:p>
          <a:p>
            <a:r>
              <a:rPr lang="en-US" sz="1600" dirty="0">
                <a:solidFill>
                  <a:schemeClr val="tx2"/>
                </a:solidFill>
              </a:rPr>
              <a:t>X3: My current partner and I have developed a lot of mutual friends that I would lose if our relationship were to end.</a:t>
            </a:r>
          </a:p>
          <a:p>
            <a:endParaRPr lang="en-US" sz="1600" dirty="0">
              <a:solidFill>
                <a:schemeClr val="tx2"/>
              </a:solidFill>
            </a:endParaRPr>
          </a:p>
          <a:p>
            <a:r>
              <a:rPr lang="en-US" sz="1600" dirty="0">
                <a:solidFill>
                  <a:schemeClr val="tx2"/>
                </a:solidFill>
              </a:rPr>
              <a:t>X4: It would be more attractive for me to be involved in a relationship with someone else rather than continue a relationship with my current partner.</a:t>
            </a:r>
          </a:p>
          <a:p>
            <a:r>
              <a:rPr lang="en-US" sz="1600" dirty="0">
                <a:solidFill>
                  <a:schemeClr val="tx2"/>
                </a:solidFill>
              </a:rPr>
              <a:t>X5: It would be more attractive for me to be by myself than to continue my relationship with my current partner.</a:t>
            </a:r>
          </a:p>
          <a:p>
            <a:r>
              <a:rPr lang="en-US" sz="1600" dirty="0">
                <a:solidFill>
                  <a:schemeClr val="tx2"/>
                </a:solidFill>
              </a:rPr>
              <a:t>X6: In general, the alternatives to this relationship are quite attractive.</a:t>
            </a:r>
          </a:p>
        </p:txBody>
      </p:sp>
    </p:spTree>
    <p:extLst>
      <p:ext uri="{BB962C8B-B14F-4D97-AF65-F5344CB8AC3E}">
        <p14:creationId xmlns:p14="http://schemas.microsoft.com/office/powerpoint/2010/main" val="3849820082"/>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1114A-FDD7-1146-9372-1B1A9F29282C}"/>
              </a:ext>
            </a:extLst>
          </p:cNvPr>
          <p:cNvSpPr>
            <a:spLocks noGrp="1"/>
          </p:cNvSpPr>
          <p:nvPr>
            <p:ph type="title"/>
          </p:nvPr>
        </p:nvSpPr>
        <p:spPr/>
        <p:txBody>
          <a:bodyPr/>
          <a:lstStyle/>
          <a:p>
            <a:r>
              <a:rPr lang="en-US" dirty="0"/>
              <a:t>How is FA different than PCA?</a:t>
            </a:r>
          </a:p>
        </p:txBody>
      </p:sp>
      <p:sp>
        <p:nvSpPr>
          <p:cNvPr id="4" name="Content Placeholder 3">
            <a:extLst>
              <a:ext uri="{FF2B5EF4-FFF2-40B4-BE49-F238E27FC236}">
                <a16:creationId xmlns:a16="http://schemas.microsoft.com/office/drawing/2014/main" id="{BF7786DC-2326-D742-ABC8-FDC3F3F3F2B7}"/>
              </a:ext>
            </a:extLst>
          </p:cNvPr>
          <p:cNvSpPr>
            <a:spLocks noGrp="1"/>
          </p:cNvSpPr>
          <p:nvPr>
            <p:ph sz="quarter" idx="11"/>
          </p:nvPr>
        </p:nvSpPr>
        <p:spPr>
          <a:xfrm>
            <a:off x="626364" y="875929"/>
            <a:ext cx="7891272" cy="3786476"/>
          </a:xfrm>
        </p:spPr>
        <p:txBody>
          <a:bodyPr>
            <a:normAutofit lnSpcReduction="10000"/>
          </a:bodyPr>
          <a:lstStyle/>
          <a:p>
            <a:r>
              <a:rPr lang="en-US" dirty="0"/>
              <a:t>Goal of FA: identify the number of underlying latent factors and determine how the measured variables are determined from the underlying latent factors.</a:t>
            </a:r>
          </a:p>
          <a:p>
            <a:endParaRPr lang="en-US" dirty="0"/>
          </a:p>
          <a:p>
            <a:endParaRPr lang="en-US" dirty="0">
              <a:ln>
                <a:solidFill>
                  <a:schemeClr val="accent1"/>
                </a:solidFill>
              </a:ln>
              <a:noFill/>
            </a:endParaRPr>
          </a:p>
          <a:p>
            <a:endParaRPr lang="en-US" sz="800" dirty="0">
              <a:ln>
                <a:solidFill>
                  <a:schemeClr val="accent1"/>
                </a:solidFill>
              </a:ln>
              <a:noFill/>
            </a:endParaRPr>
          </a:p>
          <a:p>
            <a:r>
              <a:rPr lang="en-US" dirty="0"/>
              <a:t>Principal Components Analysis assumes no measurement error. Factor Analysis captures both true variance and measurement error.</a:t>
            </a:r>
          </a:p>
          <a:p>
            <a:r>
              <a:rPr lang="en-US" dirty="0"/>
              <a:t>PCA assumes correlations of 1 on the diagonal: accounts for ALL of the variance in each original variable. FA will use only the part of the variation in one variable (X1) that can also be explained by information in the other variables – the R</a:t>
            </a:r>
            <a:r>
              <a:rPr lang="en-US" baseline="30000" dirty="0"/>
              <a:t>2</a:t>
            </a:r>
            <a:r>
              <a:rPr lang="en-US" dirty="0"/>
              <a:t> from regressing all the other </a:t>
            </a:r>
            <a:r>
              <a:rPr lang="en-US" dirty="0" err="1"/>
              <a:t>Xs</a:t>
            </a:r>
            <a:r>
              <a:rPr lang="en-US" dirty="0"/>
              <a:t> onto X1. (What remains is the measurement error.)</a:t>
            </a:r>
          </a:p>
        </p:txBody>
      </p:sp>
      <p:cxnSp>
        <p:nvCxnSpPr>
          <p:cNvPr id="6" name="Straight Connector 5">
            <a:extLst>
              <a:ext uri="{FF2B5EF4-FFF2-40B4-BE49-F238E27FC236}">
                <a16:creationId xmlns:a16="http://schemas.microsoft.com/office/drawing/2014/main" id="{AFD8A92B-4501-AC42-BEC3-3C8A28CF2AB5}"/>
              </a:ext>
            </a:extLst>
          </p:cNvPr>
          <p:cNvCxnSpPr/>
          <p:nvPr/>
        </p:nvCxnSpPr>
        <p:spPr>
          <a:xfrm>
            <a:off x="1554402" y="4791330"/>
            <a:ext cx="2116666"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Left Brace 6">
            <a:extLst>
              <a:ext uri="{FF2B5EF4-FFF2-40B4-BE49-F238E27FC236}">
                <a16:creationId xmlns:a16="http://schemas.microsoft.com/office/drawing/2014/main" id="{268B7536-B064-0140-A964-6526751E8C5D}"/>
              </a:ext>
            </a:extLst>
          </p:cNvPr>
          <p:cNvSpPr/>
          <p:nvPr/>
        </p:nvSpPr>
        <p:spPr>
          <a:xfrm rot="5400000">
            <a:off x="1762221" y="4365303"/>
            <a:ext cx="176646" cy="59228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Left Brace 7">
            <a:extLst>
              <a:ext uri="{FF2B5EF4-FFF2-40B4-BE49-F238E27FC236}">
                <a16:creationId xmlns:a16="http://schemas.microsoft.com/office/drawing/2014/main" id="{0F774E2A-201D-914E-8414-5AC2A25B2323}"/>
              </a:ext>
            </a:extLst>
          </p:cNvPr>
          <p:cNvSpPr/>
          <p:nvPr/>
        </p:nvSpPr>
        <p:spPr>
          <a:xfrm rot="5400000">
            <a:off x="2828828" y="3907526"/>
            <a:ext cx="176645" cy="150783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5" name="Group 14">
            <a:extLst>
              <a:ext uri="{FF2B5EF4-FFF2-40B4-BE49-F238E27FC236}">
                <a16:creationId xmlns:a16="http://schemas.microsoft.com/office/drawing/2014/main" id="{A0BD1CEE-935F-AB4F-9A08-91BF79A80DC2}"/>
              </a:ext>
            </a:extLst>
          </p:cNvPr>
          <p:cNvGrpSpPr/>
          <p:nvPr/>
        </p:nvGrpSpPr>
        <p:grpSpPr>
          <a:xfrm>
            <a:off x="4996834" y="1615589"/>
            <a:ext cx="1835623" cy="788201"/>
            <a:chOff x="1458295" y="1825112"/>
            <a:chExt cx="1835623" cy="788201"/>
          </a:xfrm>
        </p:grpSpPr>
        <p:sp>
          <p:nvSpPr>
            <p:cNvPr id="10" name="Oval 9">
              <a:extLst>
                <a:ext uri="{FF2B5EF4-FFF2-40B4-BE49-F238E27FC236}">
                  <a16:creationId xmlns:a16="http://schemas.microsoft.com/office/drawing/2014/main" id="{8642A99F-F992-514A-A72A-D49128B8EB49}"/>
                </a:ext>
              </a:extLst>
            </p:cNvPr>
            <p:cNvSpPr/>
            <p:nvPr/>
          </p:nvSpPr>
          <p:spPr>
            <a:xfrm>
              <a:off x="1458295" y="1825112"/>
              <a:ext cx="859174" cy="78820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n>
                    <a:solidFill>
                      <a:sysClr val="windowText" lastClr="000000"/>
                    </a:solidFill>
                  </a:ln>
                  <a:noFill/>
                </a:rPr>
                <a:t>Latent</a:t>
              </a:r>
            </a:p>
          </p:txBody>
        </p:sp>
        <p:sp>
          <p:nvSpPr>
            <p:cNvPr id="11" name="Right Arrow 10">
              <a:extLst>
                <a:ext uri="{FF2B5EF4-FFF2-40B4-BE49-F238E27FC236}">
                  <a16:creationId xmlns:a16="http://schemas.microsoft.com/office/drawing/2014/main" id="{18A8D55E-086D-1D47-B733-B008469C9FC1}"/>
                </a:ext>
              </a:extLst>
            </p:cNvPr>
            <p:cNvSpPr/>
            <p:nvPr/>
          </p:nvSpPr>
          <p:spPr>
            <a:xfrm>
              <a:off x="2286148" y="1995053"/>
              <a:ext cx="519397" cy="135457"/>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2" name="Rectangle 11">
              <a:extLst>
                <a:ext uri="{FF2B5EF4-FFF2-40B4-BE49-F238E27FC236}">
                  <a16:creationId xmlns:a16="http://schemas.microsoft.com/office/drawing/2014/main" id="{B933D435-5FCF-114D-920A-FA1B259B9D32}"/>
                </a:ext>
              </a:extLst>
            </p:cNvPr>
            <p:cNvSpPr/>
            <p:nvPr/>
          </p:nvSpPr>
          <p:spPr>
            <a:xfrm>
              <a:off x="2795154" y="1943099"/>
              <a:ext cx="498764"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X1</a:t>
              </a:r>
            </a:p>
          </p:txBody>
        </p:sp>
        <p:sp>
          <p:nvSpPr>
            <p:cNvPr id="13" name="Right Arrow 12">
              <a:extLst>
                <a:ext uri="{FF2B5EF4-FFF2-40B4-BE49-F238E27FC236}">
                  <a16:creationId xmlns:a16="http://schemas.microsoft.com/office/drawing/2014/main" id="{90B6D5DB-B567-1040-8FE8-94DD16407A57}"/>
                </a:ext>
              </a:extLst>
            </p:cNvPr>
            <p:cNvSpPr/>
            <p:nvPr/>
          </p:nvSpPr>
          <p:spPr>
            <a:xfrm rot="664720">
              <a:off x="2312482" y="2230484"/>
              <a:ext cx="493320" cy="147697"/>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4" name="Rectangle 13">
              <a:extLst>
                <a:ext uri="{FF2B5EF4-FFF2-40B4-BE49-F238E27FC236}">
                  <a16:creationId xmlns:a16="http://schemas.microsoft.com/office/drawing/2014/main" id="{39E10B7D-F7FA-7549-89F9-C45BB1E439AD}"/>
                </a:ext>
              </a:extLst>
            </p:cNvPr>
            <p:cNvSpPr/>
            <p:nvPr/>
          </p:nvSpPr>
          <p:spPr>
            <a:xfrm>
              <a:off x="2795154" y="2279687"/>
              <a:ext cx="498764"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X2</a:t>
              </a:r>
            </a:p>
          </p:txBody>
        </p:sp>
      </p:grpSp>
      <p:grpSp>
        <p:nvGrpSpPr>
          <p:cNvPr id="30" name="Group 29">
            <a:extLst>
              <a:ext uri="{FF2B5EF4-FFF2-40B4-BE49-F238E27FC236}">
                <a16:creationId xmlns:a16="http://schemas.microsoft.com/office/drawing/2014/main" id="{2156252F-B544-0E49-A388-75DC952EB568}"/>
              </a:ext>
            </a:extLst>
          </p:cNvPr>
          <p:cNvGrpSpPr/>
          <p:nvPr/>
        </p:nvGrpSpPr>
        <p:grpSpPr>
          <a:xfrm>
            <a:off x="1716847" y="1760309"/>
            <a:ext cx="1791775" cy="613820"/>
            <a:chOff x="5893930" y="1671060"/>
            <a:chExt cx="1791775" cy="613820"/>
          </a:xfrm>
        </p:grpSpPr>
        <p:sp>
          <p:nvSpPr>
            <p:cNvPr id="17" name="Rectangle 16">
              <a:extLst>
                <a:ext uri="{FF2B5EF4-FFF2-40B4-BE49-F238E27FC236}">
                  <a16:creationId xmlns:a16="http://schemas.microsoft.com/office/drawing/2014/main" id="{D1FA046E-0A37-3F45-9408-FFCF11C7B0FF}"/>
                </a:ext>
              </a:extLst>
            </p:cNvPr>
            <p:cNvSpPr/>
            <p:nvPr/>
          </p:nvSpPr>
          <p:spPr>
            <a:xfrm>
              <a:off x="5893931" y="1671060"/>
              <a:ext cx="498765"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X1</a:t>
              </a:r>
            </a:p>
          </p:txBody>
        </p:sp>
        <p:sp>
          <p:nvSpPr>
            <p:cNvPr id="18" name="Rectangle 17">
              <a:extLst>
                <a:ext uri="{FF2B5EF4-FFF2-40B4-BE49-F238E27FC236}">
                  <a16:creationId xmlns:a16="http://schemas.microsoft.com/office/drawing/2014/main" id="{59D03558-AEC8-8E48-9340-9E8EFA1FC03E}"/>
                </a:ext>
              </a:extLst>
            </p:cNvPr>
            <p:cNvSpPr/>
            <p:nvPr/>
          </p:nvSpPr>
          <p:spPr>
            <a:xfrm>
              <a:off x="5893930" y="2045888"/>
              <a:ext cx="498765"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X2</a:t>
              </a:r>
            </a:p>
          </p:txBody>
        </p:sp>
        <p:sp>
          <p:nvSpPr>
            <p:cNvPr id="19" name="Rectangle 18">
              <a:extLst>
                <a:ext uri="{FF2B5EF4-FFF2-40B4-BE49-F238E27FC236}">
                  <a16:creationId xmlns:a16="http://schemas.microsoft.com/office/drawing/2014/main" id="{680538C4-070C-CE4A-BDFE-6C094B4EDD5C}"/>
                </a:ext>
              </a:extLst>
            </p:cNvPr>
            <p:cNvSpPr/>
            <p:nvPr/>
          </p:nvSpPr>
          <p:spPr>
            <a:xfrm>
              <a:off x="6956399" y="1681449"/>
              <a:ext cx="729306"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PCA1</a:t>
              </a:r>
            </a:p>
          </p:txBody>
        </p:sp>
        <p:sp>
          <p:nvSpPr>
            <p:cNvPr id="20" name="Rectangle 19">
              <a:extLst>
                <a:ext uri="{FF2B5EF4-FFF2-40B4-BE49-F238E27FC236}">
                  <a16:creationId xmlns:a16="http://schemas.microsoft.com/office/drawing/2014/main" id="{7839B266-88FE-364F-83BE-152A1BD3F65F}"/>
                </a:ext>
              </a:extLst>
            </p:cNvPr>
            <p:cNvSpPr/>
            <p:nvPr/>
          </p:nvSpPr>
          <p:spPr>
            <a:xfrm>
              <a:off x="6956398" y="2056277"/>
              <a:ext cx="729306" cy="22860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PCA2</a:t>
              </a:r>
            </a:p>
          </p:txBody>
        </p:sp>
        <p:cxnSp>
          <p:nvCxnSpPr>
            <p:cNvPr id="22" name="Curved Connector 21">
              <a:extLst>
                <a:ext uri="{FF2B5EF4-FFF2-40B4-BE49-F238E27FC236}">
                  <a16:creationId xmlns:a16="http://schemas.microsoft.com/office/drawing/2014/main" id="{389FA66E-8ABF-A744-BA3C-C7B7CCD5CB57}"/>
                </a:ext>
              </a:extLst>
            </p:cNvPr>
            <p:cNvCxnSpPr>
              <a:endCxn id="19" idx="1"/>
            </p:cNvCxnSpPr>
            <p:nvPr/>
          </p:nvCxnSpPr>
          <p:spPr>
            <a:xfrm flipV="1">
              <a:off x="6400970" y="1800945"/>
              <a:ext cx="555429" cy="17462"/>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urved Connector 22">
              <a:extLst>
                <a:ext uri="{FF2B5EF4-FFF2-40B4-BE49-F238E27FC236}">
                  <a16:creationId xmlns:a16="http://schemas.microsoft.com/office/drawing/2014/main" id="{2C22E9F0-C874-F24C-8B04-C47C48376F9E}"/>
                </a:ext>
              </a:extLst>
            </p:cNvPr>
            <p:cNvCxnSpPr>
              <a:cxnSpLocks/>
            </p:cNvCxnSpPr>
            <p:nvPr/>
          </p:nvCxnSpPr>
          <p:spPr>
            <a:xfrm>
              <a:off x="6400970" y="1818407"/>
              <a:ext cx="547155" cy="336588"/>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urved Connector 25">
              <a:extLst>
                <a:ext uri="{FF2B5EF4-FFF2-40B4-BE49-F238E27FC236}">
                  <a16:creationId xmlns:a16="http://schemas.microsoft.com/office/drawing/2014/main" id="{6A252139-1618-8741-A49C-776ED38F0FB4}"/>
                </a:ext>
              </a:extLst>
            </p:cNvPr>
            <p:cNvCxnSpPr>
              <a:cxnSpLocks/>
            </p:cNvCxnSpPr>
            <p:nvPr/>
          </p:nvCxnSpPr>
          <p:spPr>
            <a:xfrm flipV="1">
              <a:off x="6400969" y="2217700"/>
              <a:ext cx="555429" cy="17462"/>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urved Connector 26">
              <a:extLst>
                <a:ext uri="{FF2B5EF4-FFF2-40B4-BE49-F238E27FC236}">
                  <a16:creationId xmlns:a16="http://schemas.microsoft.com/office/drawing/2014/main" id="{41004C32-EBE6-D645-AD40-0890F155F8B4}"/>
                </a:ext>
              </a:extLst>
            </p:cNvPr>
            <p:cNvCxnSpPr>
              <a:cxnSpLocks/>
            </p:cNvCxnSpPr>
            <p:nvPr/>
          </p:nvCxnSpPr>
          <p:spPr>
            <a:xfrm flipV="1">
              <a:off x="6400969" y="1859946"/>
              <a:ext cx="547156" cy="375216"/>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571846CD-34AB-8A46-9452-40871E0DAF3C}"/>
              </a:ext>
            </a:extLst>
          </p:cNvPr>
          <p:cNvSpPr txBox="1"/>
          <p:nvPr/>
        </p:nvSpPr>
        <p:spPr>
          <a:xfrm>
            <a:off x="1949093" y="4778440"/>
            <a:ext cx="1209743" cy="246221"/>
          </a:xfrm>
          <a:prstGeom prst="rect">
            <a:avLst/>
          </a:prstGeom>
          <a:noFill/>
        </p:spPr>
        <p:txBody>
          <a:bodyPr wrap="square" rtlCol="0">
            <a:spAutoFit/>
          </a:bodyPr>
          <a:lstStyle/>
          <a:p>
            <a:r>
              <a:rPr lang="en-US" sz="1000" dirty="0"/>
              <a:t>Variance in X1 = 1</a:t>
            </a:r>
          </a:p>
        </p:txBody>
      </p:sp>
      <p:sp>
        <p:nvSpPr>
          <p:cNvPr id="32" name="TextBox 31">
            <a:extLst>
              <a:ext uri="{FF2B5EF4-FFF2-40B4-BE49-F238E27FC236}">
                <a16:creationId xmlns:a16="http://schemas.microsoft.com/office/drawing/2014/main" id="{D192B9CD-5AF7-FE45-9D19-CF750928D6DA}"/>
              </a:ext>
            </a:extLst>
          </p:cNvPr>
          <p:cNvSpPr txBox="1"/>
          <p:nvPr/>
        </p:nvSpPr>
        <p:spPr>
          <a:xfrm>
            <a:off x="2121616" y="4366787"/>
            <a:ext cx="1906216" cy="246221"/>
          </a:xfrm>
          <a:prstGeom prst="rect">
            <a:avLst/>
          </a:prstGeom>
          <a:noFill/>
        </p:spPr>
        <p:txBody>
          <a:bodyPr wrap="square" rtlCol="0">
            <a:spAutoFit/>
          </a:bodyPr>
          <a:lstStyle/>
          <a:p>
            <a:r>
              <a:rPr lang="en-US" sz="1000" dirty="0"/>
              <a:t>Common Variance in X1 = 0.82</a:t>
            </a:r>
          </a:p>
        </p:txBody>
      </p:sp>
    </p:spTree>
    <p:extLst>
      <p:ext uri="{BB962C8B-B14F-4D97-AF65-F5344CB8AC3E}">
        <p14:creationId xmlns:p14="http://schemas.microsoft.com/office/powerpoint/2010/main" val="2286119141"/>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1114A-FDD7-1146-9372-1B1A9F29282C}"/>
              </a:ext>
            </a:extLst>
          </p:cNvPr>
          <p:cNvSpPr>
            <a:spLocks noGrp="1"/>
          </p:cNvSpPr>
          <p:nvPr>
            <p:ph type="title"/>
          </p:nvPr>
        </p:nvSpPr>
        <p:spPr/>
        <p:txBody>
          <a:bodyPr/>
          <a:lstStyle/>
          <a:p>
            <a:r>
              <a:rPr lang="en-US" dirty="0"/>
              <a:t>How is CFA different than EFA?</a:t>
            </a:r>
          </a:p>
        </p:txBody>
      </p:sp>
      <p:sp>
        <p:nvSpPr>
          <p:cNvPr id="4" name="Content Placeholder 3">
            <a:extLst>
              <a:ext uri="{FF2B5EF4-FFF2-40B4-BE49-F238E27FC236}">
                <a16:creationId xmlns:a16="http://schemas.microsoft.com/office/drawing/2014/main" id="{BF7786DC-2326-D742-ABC8-FDC3F3F3F2B7}"/>
              </a:ext>
            </a:extLst>
          </p:cNvPr>
          <p:cNvSpPr>
            <a:spLocks noGrp="1"/>
          </p:cNvSpPr>
          <p:nvPr>
            <p:ph sz="quarter" idx="11"/>
          </p:nvPr>
        </p:nvSpPr>
        <p:spPr>
          <a:xfrm>
            <a:off x="626364" y="696389"/>
            <a:ext cx="7891272" cy="3906094"/>
          </a:xfrm>
        </p:spPr>
        <p:txBody>
          <a:bodyPr>
            <a:normAutofit/>
          </a:bodyPr>
          <a:lstStyle/>
          <a:p>
            <a:r>
              <a:rPr lang="en-US" dirty="0"/>
              <a:t>Exploratory Factor Analysis will be done in JMP through the Multivariate &gt; Factor Analysis platform (or launched from PCA). Confirmatory Factor Analysis will be done in JMP through the Multivariate &gt; SEM platform.</a:t>
            </a:r>
          </a:p>
          <a:p>
            <a:r>
              <a:rPr lang="en-US" dirty="0"/>
              <a:t>EFA will help you learn about how many factors are latent among the measured variables. The Factor Scores will use ALL of the measured variables, even the ones that do not have high loadings. </a:t>
            </a:r>
          </a:p>
          <a:p>
            <a:endParaRPr lang="en-US" dirty="0"/>
          </a:p>
          <a:p>
            <a:endParaRPr lang="en-US" dirty="0"/>
          </a:p>
          <a:p>
            <a:endParaRPr lang="en-US" dirty="0"/>
          </a:p>
          <a:p>
            <a:r>
              <a:rPr lang="en-US" dirty="0"/>
              <a:t>CFA will only use the specifies measured variables to load onto each latent factor.</a:t>
            </a:r>
          </a:p>
        </p:txBody>
      </p:sp>
      <p:sp>
        <p:nvSpPr>
          <p:cNvPr id="38" name="Oval 37">
            <a:extLst>
              <a:ext uri="{FF2B5EF4-FFF2-40B4-BE49-F238E27FC236}">
                <a16:creationId xmlns:a16="http://schemas.microsoft.com/office/drawing/2014/main" id="{5AAFDCB9-FDE8-8C4A-B07B-114988CBADDF}"/>
              </a:ext>
            </a:extLst>
          </p:cNvPr>
          <p:cNvSpPr/>
          <p:nvPr/>
        </p:nvSpPr>
        <p:spPr>
          <a:xfrm>
            <a:off x="2958733" y="2973150"/>
            <a:ext cx="1256440" cy="39688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n>
                  <a:solidFill>
                    <a:sysClr val="windowText" lastClr="000000"/>
                  </a:solidFill>
                </a:ln>
                <a:noFill/>
              </a:rPr>
              <a:t>Investment</a:t>
            </a:r>
          </a:p>
        </p:txBody>
      </p:sp>
      <p:sp>
        <p:nvSpPr>
          <p:cNvPr id="40" name="Rectangle 39">
            <a:extLst>
              <a:ext uri="{FF2B5EF4-FFF2-40B4-BE49-F238E27FC236}">
                <a16:creationId xmlns:a16="http://schemas.microsoft.com/office/drawing/2014/main" id="{44DB37A2-4113-6345-BE3A-2FA1BF483044}"/>
              </a:ext>
            </a:extLst>
          </p:cNvPr>
          <p:cNvSpPr/>
          <p:nvPr/>
        </p:nvSpPr>
        <p:spPr>
          <a:xfrm>
            <a:off x="3112611" y="2531186"/>
            <a:ext cx="318705" cy="14688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solidFill>
                  <a:schemeClr val="accent1"/>
                </a:solidFill>
              </a:rPr>
              <a:t>X1</a:t>
            </a:r>
          </a:p>
        </p:txBody>
      </p:sp>
      <p:sp>
        <p:nvSpPr>
          <p:cNvPr id="44" name="Rectangle 43">
            <a:extLst>
              <a:ext uri="{FF2B5EF4-FFF2-40B4-BE49-F238E27FC236}">
                <a16:creationId xmlns:a16="http://schemas.microsoft.com/office/drawing/2014/main" id="{00A68D1B-D37B-FD42-91AB-C6B21A3FF61C}"/>
              </a:ext>
            </a:extLst>
          </p:cNvPr>
          <p:cNvSpPr/>
          <p:nvPr/>
        </p:nvSpPr>
        <p:spPr>
          <a:xfrm>
            <a:off x="3552253" y="2532329"/>
            <a:ext cx="318705" cy="14688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solidFill>
                  <a:schemeClr val="accent1"/>
                </a:solidFill>
              </a:rPr>
              <a:t>X2</a:t>
            </a:r>
          </a:p>
        </p:txBody>
      </p:sp>
      <p:sp>
        <p:nvSpPr>
          <p:cNvPr id="45" name="Rectangle 44">
            <a:extLst>
              <a:ext uri="{FF2B5EF4-FFF2-40B4-BE49-F238E27FC236}">
                <a16:creationId xmlns:a16="http://schemas.microsoft.com/office/drawing/2014/main" id="{3B26A144-5C9D-FA4E-992A-59C51E3B876E}"/>
              </a:ext>
            </a:extLst>
          </p:cNvPr>
          <p:cNvSpPr/>
          <p:nvPr/>
        </p:nvSpPr>
        <p:spPr>
          <a:xfrm>
            <a:off x="3991895" y="2531185"/>
            <a:ext cx="318705" cy="14688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solidFill>
                  <a:schemeClr val="accent1"/>
                </a:solidFill>
              </a:rPr>
              <a:t>X3</a:t>
            </a:r>
          </a:p>
        </p:txBody>
      </p:sp>
      <p:sp>
        <p:nvSpPr>
          <p:cNvPr id="46" name="Rectangle 45">
            <a:extLst>
              <a:ext uri="{FF2B5EF4-FFF2-40B4-BE49-F238E27FC236}">
                <a16:creationId xmlns:a16="http://schemas.microsoft.com/office/drawing/2014/main" id="{D990427C-0A6F-724A-8C37-39F7E75268E6}"/>
              </a:ext>
            </a:extLst>
          </p:cNvPr>
          <p:cNvSpPr/>
          <p:nvPr/>
        </p:nvSpPr>
        <p:spPr>
          <a:xfrm>
            <a:off x="4431537" y="2531185"/>
            <a:ext cx="318705" cy="14688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solidFill>
                  <a:schemeClr val="accent1"/>
                </a:solidFill>
              </a:rPr>
              <a:t>X4</a:t>
            </a:r>
          </a:p>
        </p:txBody>
      </p:sp>
      <p:sp>
        <p:nvSpPr>
          <p:cNvPr id="47" name="Rectangle 46">
            <a:extLst>
              <a:ext uri="{FF2B5EF4-FFF2-40B4-BE49-F238E27FC236}">
                <a16:creationId xmlns:a16="http://schemas.microsoft.com/office/drawing/2014/main" id="{A2D34E87-8A85-FD41-B3A6-67329839BE03}"/>
              </a:ext>
            </a:extLst>
          </p:cNvPr>
          <p:cNvSpPr/>
          <p:nvPr/>
        </p:nvSpPr>
        <p:spPr>
          <a:xfrm>
            <a:off x="4859089" y="2531184"/>
            <a:ext cx="318705" cy="14688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solidFill>
                  <a:schemeClr val="accent1"/>
                </a:solidFill>
              </a:rPr>
              <a:t>X5</a:t>
            </a:r>
          </a:p>
        </p:txBody>
      </p:sp>
      <p:sp>
        <p:nvSpPr>
          <p:cNvPr id="48" name="Rectangle 47">
            <a:extLst>
              <a:ext uri="{FF2B5EF4-FFF2-40B4-BE49-F238E27FC236}">
                <a16:creationId xmlns:a16="http://schemas.microsoft.com/office/drawing/2014/main" id="{E16657BE-4E36-394B-8F00-ACDEECF7B6B8}"/>
              </a:ext>
            </a:extLst>
          </p:cNvPr>
          <p:cNvSpPr/>
          <p:nvPr/>
        </p:nvSpPr>
        <p:spPr>
          <a:xfrm>
            <a:off x="5263196" y="2531184"/>
            <a:ext cx="318705" cy="14688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solidFill>
                  <a:schemeClr val="accent1"/>
                </a:solidFill>
              </a:rPr>
              <a:t>X6</a:t>
            </a:r>
          </a:p>
        </p:txBody>
      </p:sp>
      <p:cxnSp>
        <p:nvCxnSpPr>
          <p:cNvPr id="5" name="Straight Arrow Connector 4">
            <a:extLst>
              <a:ext uri="{FF2B5EF4-FFF2-40B4-BE49-F238E27FC236}">
                <a16:creationId xmlns:a16="http://schemas.microsoft.com/office/drawing/2014/main" id="{9A3D6B72-7FE3-5341-968D-ECCB22B828A1}"/>
              </a:ext>
            </a:extLst>
          </p:cNvPr>
          <p:cNvCxnSpPr>
            <a:cxnSpLocks/>
          </p:cNvCxnSpPr>
          <p:nvPr/>
        </p:nvCxnSpPr>
        <p:spPr>
          <a:xfrm flipH="1" flipV="1">
            <a:off x="3233572" y="2667040"/>
            <a:ext cx="83713" cy="336069"/>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4A2D269A-7B79-C146-9FB6-7B55209213B3}"/>
              </a:ext>
            </a:extLst>
          </p:cNvPr>
          <p:cNvCxnSpPr>
            <a:cxnSpLocks/>
          </p:cNvCxnSpPr>
          <p:nvPr/>
        </p:nvCxnSpPr>
        <p:spPr>
          <a:xfrm flipV="1">
            <a:off x="3579278" y="2690381"/>
            <a:ext cx="33253" cy="308730"/>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DB59CF0C-7CB1-EB4C-8254-2EA9948D0022}"/>
              </a:ext>
            </a:extLst>
          </p:cNvPr>
          <p:cNvCxnSpPr>
            <a:cxnSpLocks/>
          </p:cNvCxnSpPr>
          <p:nvPr/>
        </p:nvCxnSpPr>
        <p:spPr>
          <a:xfrm flipV="1">
            <a:off x="3873023" y="2685448"/>
            <a:ext cx="278224" cy="313663"/>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4F87F559-0A14-DD4B-94F6-C6D58A1F6CBC}"/>
              </a:ext>
            </a:extLst>
          </p:cNvPr>
          <p:cNvCxnSpPr>
            <a:cxnSpLocks/>
          </p:cNvCxnSpPr>
          <p:nvPr/>
        </p:nvCxnSpPr>
        <p:spPr>
          <a:xfrm flipV="1">
            <a:off x="3911477" y="2710965"/>
            <a:ext cx="583985" cy="27711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E12383E2-005C-AC41-A6E2-FAA12619A476}"/>
              </a:ext>
            </a:extLst>
          </p:cNvPr>
          <p:cNvCxnSpPr>
            <a:cxnSpLocks/>
          </p:cNvCxnSpPr>
          <p:nvPr/>
        </p:nvCxnSpPr>
        <p:spPr>
          <a:xfrm flipV="1">
            <a:off x="4135996" y="2698309"/>
            <a:ext cx="1205659" cy="37395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A42DEE8F-3539-FB47-BC94-5FEF9B6FAF7A}"/>
              </a:ext>
            </a:extLst>
          </p:cNvPr>
          <p:cNvCxnSpPr>
            <a:cxnSpLocks/>
            <a:stCxn id="38" idx="7"/>
          </p:cNvCxnSpPr>
          <p:nvPr/>
        </p:nvCxnSpPr>
        <p:spPr>
          <a:xfrm flipV="1">
            <a:off x="4031172" y="2708585"/>
            <a:ext cx="896983" cy="322688"/>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grpSp>
        <p:nvGrpSpPr>
          <p:cNvPr id="64" name="Group 63">
            <a:extLst>
              <a:ext uri="{FF2B5EF4-FFF2-40B4-BE49-F238E27FC236}">
                <a16:creationId xmlns:a16="http://schemas.microsoft.com/office/drawing/2014/main" id="{CBCA4269-6AF8-404B-BE1F-5C9091A89A50}"/>
              </a:ext>
            </a:extLst>
          </p:cNvPr>
          <p:cNvGrpSpPr/>
          <p:nvPr/>
        </p:nvGrpSpPr>
        <p:grpSpPr>
          <a:xfrm>
            <a:off x="2573494" y="4061410"/>
            <a:ext cx="1976027" cy="820109"/>
            <a:chOff x="4902607" y="2409025"/>
            <a:chExt cx="1646137" cy="1320037"/>
          </a:xfrm>
        </p:grpSpPr>
        <p:sp>
          <p:nvSpPr>
            <p:cNvPr id="65" name="Oval 64">
              <a:extLst>
                <a:ext uri="{FF2B5EF4-FFF2-40B4-BE49-F238E27FC236}">
                  <a16:creationId xmlns:a16="http://schemas.microsoft.com/office/drawing/2014/main" id="{99F172DF-6B95-F840-90C6-353ACB2D52A7}"/>
                </a:ext>
              </a:extLst>
            </p:cNvPr>
            <p:cNvSpPr/>
            <p:nvPr/>
          </p:nvSpPr>
          <p:spPr>
            <a:xfrm>
              <a:off x="5090539" y="2940860"/>
              <a:ext cx="1121197" cy="78820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n>
                    <a:solidFill>
                      <a:sysClr val="windowText" lastClr="000000"/>
                    </a:solidFill>
                  </a:ln>
                  <a:noFill/>
                </a:rPr>
                <a:t>Investments</a:t>
              </a:r>
            </a:p>
          </p:txBody>
        </p:sp>
        <p:sp>
          <p:nvSpPr>
            <p:cNvPr id="66" name="Right Arrow 65">
              <a:extLst>
                <a:ext uri="{FF2B5EF4-FFF2-40B4-BE49-F238E27FC236}">
                  <a16:creationId xmlns:a16="http://schemas.microsoft.com/office/drawing/2014/main" id="{84AAA37E-89E3-334C-BE4E-1C7963D7DD59}"/>
                </a:ext>
              </a:extLst>
            </p:cNvPr>
            <p:cNvSpPr/>
            <p:nvPr/>
          </p:nvSpPr>
          <p:spPr>
            <a:xfrm rot="16200000">
              <a:off x="5596353" y="2729861"/>
              <a:ext cx="252709" cy="10274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67" name="Rectangle 66">
              <a:extLst>
                <a:ext uri="{FF2B5EF4-FFF2-40B4-BE49-F238E27FC236}">
                  <a16:creationId xmlns:a16="http://schemas.microsoft.com/office/drawing/2014/main" id="{79DA1DB0-D689-3443-9642-5B804876097B}"/>
                </a:ext>
              </a:extLst>
            </p:cNvPr>
            <p:cNvSpPr/>
            <p:nvPr/>
          </p:nvSpPr>
          <p:spPr>
            <a:xfrm>
              <a:off x="4902607" y="2413882"/>
              <a:ext cx="451276" cy="25271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X1</a:t>
              </a:r>
            </a:p>
          </p:txBody>
        </p:sp>
        <p:sp>
          <p:nvSpPr>
            <p:cNvPr id="68" name="Right Arrow 67">
              <a:extLst>
                <a:ext uri="{FF2B5EF4-FFF2-40B4-BE49-F238E27FC236}">
                  <a16:creationId xmlns:a16="http://schemas.microsoft.com/office/drawing/2014/main" id="{28717A8F-3852-C741-AA63-6E8EF20C4CF5}"/>
                </a:ext>
              </a:extLst>
            </p:cNvPr>
            <p:cNvSpPr/>
            <p:nvPr/>
          </p:nvSpPr>
          <p:spPr>
            <a:xfrm rot="18445668">
              <a:off x="5831871" y="2784582"/>
              <a:ext cx="433979" cy="1074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69" name="Rectangle 68">
              <a:extLst>
                <a:ext uri="{FF2B5EF4-FFF2-40B4-BE49-F238E27FC236}">
                  <a16:creationId xmlns:a16="http://schemas.microsoft.com/office/drawing/2014/main" id="{06222B4A-1D48-6C4C-B13A-EAF00AB63F53}"/>
                </a:ext>
              </a:extLst>
            </p:cNvPr>
            <p:cNvSpPr/>
            <p:nvPr/>
          </p:nvSpPr>
          <p:spPr>
            <a:xfrm>
              <a:off x="5457163" y="2409025"/>
              <a:ext cx="498764"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X2</a:t>
              </a:r>
            </a:p>
          </p:txBody>
        </p:sp>
        <p:sp>
          <p:nvSpPr>
            <p:cNvPr id="70" name="Right Arrow 69">
              <a:extLst>
                <a:ext uri="{FF2B5EF4-FFF2-40B4-BE49-F238E27FC236}">
                  <a16:creationId xmlns:a16="http://schemas.microsoft.com/office/drawing/2014/main" id="{B5DCF423-4C4C-0146-A349-7DE15C2609D3}"/>
                </a:ext>
              </a:extLst>
            </p:cNvPr>
            <p:cNvSpPr/>
            <p:nvPr/>
          </p:nvSpPr>
          <p:spPr>
            <a:xfrm rot="14077877">
              <a:off x="5206233" y="2771541"/>
              <a:ext cx="343748" cy="11154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71" name="Rectangle 70">
              <a:extLst>
                <a:ext uri="{FF2B5EF4-FFF2-40B4-BE49-F238E27FC236}">
                  <a16:creationId xmlns:a16="http://schemas.microsoft.com/office/drawing/2014/main" id="{2288693E-600D-F849-9E66-5D00A04EB6DF}"/>
                </a:ext>
              </a:extLst>
            </p:cNvPr>
            <p:cNvSpPr/>
            <p:nvPr/>
          </p:nvSpPr>
          <p:spPr>
            <a:xfrm>
              <a:off x="6049980" y="2409025"/>
              <a:ext cx="498764"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X3</a:t>
              </a:r>
            </a:p>
          </p:txBody>
        </p:sp>
      </p:grpSp>
      <p:grpSp>
        <p:nvGrpSpPr>
          <p:cNvPr id="72" name="Group 71">
            <a:extLst>
              <a:ext uri="{FF2B5EF4-FFF2-40B4-BE49-F238E27FC236}">
                <a16:creationId xmlns:a16="http://schemas.microsoft.com/office/drawing/2014/main" id="{37DC1E3A-313C-624A-8BFB-A2D04CF1ABFF}"/>
              </a:ext>
            </a:extLst>
          </p:cNvPr>
          <p:cNvGrpSpPr/>
          <p:nvPr/>
        </p:nvGrpSpPr>
        <p:grpSpPr>
          <a:xfrm>
            <a:off x="5243185" y="4061411"/>
            <a:ext cx="1805852" cy="820108"/>
            <a:chOff x="4902607" y="2409025"/>
            <a:chExt cx="1646137" cy="1320035"/>
          </a:xfrm>
        </p:grpSpPr>
        <p:sp>
          <p:nvSpPr>
            <p:cNvPr id="73" name="Oval 72">
              <a:extLst>
                <a:ext uri="{FF2B5EF4-FFF2-40B4-BE49-F238E27FC236}">
                  <a16:creationId xmlns:a16="http://schemas.microsoft.com/office/drawing/2014/main" id="{A68915C4-2233-3B4A-9813-8559A8685145}"/>
                </a:ext>
              </a:extLst>
            </p:cNvPr>
            <p:cNvSpPr/>
            <p:nvPr/>
          </p:nvSpPr>
          <p:spPr>
            <a:xfrm>
              <a:off x="5066107" y="2940858"/>
              <a:ext cx="1189708" cy="78820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n>
                    <a:solidFill>
                      <a:sysClr val="windowText" lastClr="000000"/>
                    </a:solidFill>
                  </a:ln>
                  <a:noFill/>
                </a:rPr>
                <a:t>Alternatives</a:t>
              </a:r>
            </a:p>
          </p:txBody>
        </p:sp>
        <p:sp>
          <p:nvSpPr>
            <p:cNvPr id="74" name="Right Arrow 73">
              <a:extLst>
                <a:ext uri="{FF2B5EF4-FFF2-40B4-BE49-F238E27FC236}">
                  <a16:creationId xmlns:a16="http://schemas.microsoft.com/office/drawing/2014/main" id="{29FC9454-41B3-844B-BFB1-2C0D27B087D2}"/>
                </a:ext>
              </a:extLst>
            </p:cNvPr>
            <p:cNvSpPr/>
            <p:nvPr/>
          </p:nvSpPr>
          <p:spPr>
            <a:xfrm rot="16200000">
              <a:off x="5596353" y="2729861"/>
              <a:ext cx="252709" cy="10274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75" name="Rectangle 74">
              <a:extLst>
                <a:ext uri="{FF2B5EF4-FFF2-40B4-BE49-F238E27FC236}">
                  <a16:creationId xmlns:a16="http://schemas.microsoft.com/office/drawing/2014/main" id="{8CB73CDD-B714-CC41-8581-117ECDDE558E}"/>
                </a:ext>
              </a:extLst>
            </p:cNvPr>
            <p:cNvSpPr/>
            <p:nvPr/>
          </p:nvSpPr>
          <p:spPr>
            <a:xfrm>
              <a:off x="4902607" y="2413882"/>
              <a:ext cx="451276" cy="25271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X4</a:t>
              </a:r>
            </a:p>
          </p:txBody>
        </p:sp>
        <p:sp>
          <p:nvSpPr>
            <p:cNvPr id="76" name="Right Arrow 75">
              <a:extLst>
                <a:ext uri="{FF2B5EF4-FFF2-40B4-BE49-F238E27FC236}">
                  <a16:creationId xmlns:a16="http://schemas.microsoft.com/office/drawing/2014/main" id="{4DA9D80A-FDD1-EB48-B47D-8BE7A18FEEE0}"/>
                </a:ext>
              </a:extLst>
            </p:cNvPr>
            <p:cNvSpPr/>
            <p:nvPr/>
          </p:nvSpPr>
          <p:spPr>
            <a:xfrm rot="18445668">
              <a:off x="5831871" y="2784582"/>
              <a:ext cx="433979" cy="10741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77" name="Rectangle 76">
              <a:extLst>
                <a:ext uri="{FF2B5EF4-FFF2-40B4-BE49-F238E27FC236}">
                  <a16:creationId xmlns:a16="http://schemas.microsoft.com/office/drawing/2014/main" id="{A879C358-3DBF-9B47-8467-B17F8323D473}"/>
                </a:ext>
              </a:extLst>
            </p:cNvPr>
            <p:cNvSpPr/>
            <p:nvPr/>
          </p:nvSpPr>
          <p:spPr>
            <a:xfrm>
              <a:off x="5457163" y="2409025"/>
              <a:ext cx="498764"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X5</a:t>
              </a:r>
            </a:p>
          </p:txBody>
        </p:sp>
        <p:sp>
          <p:nvSpPr>
            <p:cNvPr id="78" name="Right Arrow 77">
              <a:extLst>
                <a:ext uri="{FF2B5EF4-FFF2-40B4-BE49-F238E27FC236}">
                  <a16:creationId xmlns:a16="http://schemas.microsoft.com/office/drawing/2014/main" id="{5A94B4DC-52E5-034C-977C-25C4AC3FFB25}"/>
                </a:ext>
              </a:extLst>
            </p:cNvPr>
            <p:cNvSpPr/>
            <p:nvPr/>
          </p:nvSpPr>
          <p:spPr>
            <a:xfrm rot="14077877">
              <a:off x="5206233" y="2771541"/>
              <a:ext cx="343748" cy="11154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79" name="Rectangle 78">
              <a:extLst>
                <a:ext uri="{FF2B5EF4-FFF2-40B4-BE49-F238E27FC236}">
                  <a16:creationId xmlns:a16="http://schemas.microsoft.com/office/drawing/2014/main" id="{A5AC3FC3-1C4D-7247-8468-C5DD161E744A}"/>
                </a:ext>
              </a:extLst>
            </p:cNvPr>
            <p:cNvSpPr/>
            <p:nvPr/>
          </p:nvSpPr>
          <p:spPr>
            <a:xfrm>
              <a:off x="6049980" y="2409025"/>
              <a:ext cx="498764" cy="23899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accent1"/>
                  </a:solidFill>
                </a:rPr>
                <a:t>X6</a:t>
              </a:r>
            </a:p>
          </p:txBody>
        </p:sp>
      </p:grpSp>
      <p:sp>
        <p:nvSpPr>
          <p:cNvPr id="81" name="Oval 80">
            <a:extLst>
              <a:ext uri="{FF2B5EF4-FFF2-40B4-BE49-F238E27FC236}">
                <a16:creationId xmlns:a16="http://schemas.microsoft.com/office/drawing/2014/main" id="{70775A2D-7D89-EB42-B306-66C7CEB4729D}"/>
              </a:ext>
            </a:extLst>
          </p:cNvPr>
          <p:cNvSpPr/>
          <p:nvPr/>
        </p:nvSpPr>
        <p:spPr>
          <a:xfrm>
            <a:off x="4282490" y="3003866"/>
            <a:ext cx="1359552" cy="39688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n>
                  <a:solidFill>
                    <a:sysClr val="windowText" lastClr="000000"/>
                  </a:solidFill>
                </a:ln>
                <a:noFill/>
              </a:rPr>
              <a:t>Alternatives</a:t>
            </a:r>
          </a:p>
        </p:txBody>
      </p:sp>
      <p:cxnSp>
        <p:nvCxnSpPr>
          <p:cNvPr id="85" name="Straight Arrow Connector 84">
            <a:extLst>
              <a:ext uri="{FF2B5EF4-FFF2-40B4-BE49-F238E27FC236}">
                <a16:creationId xmlns:a16="http://schemas.microsoft.com/office/drawing/2014/main" id="{13785B85-939E-7B44-9322-9211C0022C81}"/>
              </a:ext>
            </a:extLst>
          </p:cNvPr>
          <p:cNvCxnSpPr>
            <a:cxnSpLocks/>
            <a:endCxn id="40" idx="2"/>
          </p:cNvCxnSpPr>
          <p:nvPr/>
        </p:nvCxnSpPr>
        <p:spPr>
          <a:xfrm flipH="1" flipV="1">
            <a:off x="3271964" y="2678073"/>
            <a:ext cx="1176572" cy="37234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FADCA781-45EE-F448-8E1C-DB714E26CA23}"/>
              </a:ext>
            </a:extLst>
          </p:cNvPr>
          <p:cNvCxnSpPr>
            <a:cxnSpLocks/>
            <a:stCxn id="81" idx="1"/>
            <a:endCxn id="44" idx="2"/>
          </p:cNvCxnSpPr>
          <p:nvPr/>
        </p:nvCxnSpPr>
        <p:spPr>
          <a:xfrm flipH="1" flipV="1">
            <a:off x="3711606" y="2679216"/>
            <a:ext cx="769986" cy="38277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5A5F9C12-8F52-4B44-A4F9-1EEC7BF3D99F}"/>
              </a:ext>
            </a:extLst>
          </p:cNvPr>
          <p:cNvCxnSpPr>
            <a:cxnSpLocks/>
            <a:endCxn id="45" idx="2"/>
          </p:cNvCxnSpPr>
          <p:nvPr/>
        </p:nvCxnSpPr>
        <p:spPr>
          <a:xfrm flipH="1" flipV="1">
            <a:off x="4151248" y="2678072"/>
            <a:ext cx="429616" cy="34292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99D22E1B-B0D2-F047-BC92-C8664BDE3EC9}"/>
              </a:ext>
            </a:extLst>
          </p:cNvPr>
          <p:cNvCxnSpPr>
            <a:cxnSpLocks/>
          </p:cNvCxnSpPr>
          <p:nvPr/>
        </p:nvCxnSpPr>
        <p:spPr>
          <a:xfrm flipH="1" flipV="1">
            <a:off x="4577473" y="2688503"/>
            <a:ext cx="108112" cy="321881"/>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798E7434-1357-6D44-9635-CFD57B5A4C0B}"/>
              </a:ext>
            </a:extLst>
          </p:cNvPr>
          <p:cNvCxnSpPr>
            <a:cxnSpLocks/>
          </p:cNvCxnSpPr>
          <p:nvPr/>
        </p:nvCxnSpPr>
        <p:spPr>
          <a:xfrm flipV="1">
            <a:off x="5005254" y="2688503"/>
            <a:ext cx="33253" cy="308730"/>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975AF74B-9EDE-2841-9478-1CE812E6A9D1}"/>
              </a:ext>
            </a:extLst>
          </p:cNvPr>
          <p:cNvCxnSpPr>
            <a:cxnSpLocks/>
          </p:cNvCxnSpPr>
          <p:nvPr/>
        </p:nvCxnSpPr>
        <p:spPr>
          <a:xfrm flipV="1">
            <a:off x="5263196" y="2699952"/>
            <a:ext cx="162402" cy="321047"/>
          </a:xfrm>
          <a:prstGeom prst="straightConnector1">
            <a:avLst/>
          </a:prstGeom>
          <a:ln w="412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7448013"/>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DB59F56C-110E-0344-B18A-2F4B934B1E70}"/>
              </a:ext>
            </a:extLst>
          </p:cNvPr>
          <p:cNvSpPr txBox="1">
            <a:spLocks/>
          </p:cNvSpPr>
          <p:nvPr/>
        </p:nvSpPr>
        <p:spPr>
          <a:xfrm>
            <a:off x="148550" y="2472877"/>
            <a:ext cx="9144000" cy="1015663"/>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5. Exploratory Factor Analysis: </a:t>
            </a:r>
            <a:r>
              <a:rPr lang="en-US" sz="2000" dirty="0">
                <a:latin typeface="+mn-lt"/>
              </a:rPr>
              <a:t>Are there latent factors?</a:t>
            </a:r>
            <a:br>
              <a:rPr lang="en-US" dirty="0"/>
            </a:br>
            <a:endParaRPr lang="en-US" dirty="0"/>
          </a:p>
        </p:txBody>
      </p:sp>
      <p:sp>
        <p:nvSpPr>
          <p:cNvPr id="6" name="Title 2">
            <a:extLst>
              <a:ext uri="{FF2B5EF4-FFF2-40B4-BE49-F238E27FC236}">
                <a16:creationId xmlns:a16="http://schemas.microsoft.com/office/drawing/2014/main" id="{F7D34EB0-B78E-9A4E-8CF9-8CB197FF1D18}"/>
              </a:ext>
            </a:extLst>
          </p:cNvPr>
          <p:cNvSpPr txBox="1">
            <a:spLocks/>
          </p:cNvSpPr>
          <p:nvPr/>
        </p:nvSpPr>
        <p:spPr>
          <a:xfrm>
            <a:off x="0" y="1937847"/>
            <a:ext cx="9144000" cy="523220"/>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4. Principle Components Analysis: </a:t>
            </a:r>
            <a:r>
              <a:rPr lang="en-US" sz="2000" dirty="0">
                <a:latin typeface="+mn-lt"/>
              </a:rPr>
              <a:t>Reduce Dimensionality of Column Info</a:t>
            </a:r>
            <a:endParaRPr lang="en-US" dirty="0"/>
          </a:p>
        </p:txBody>
      </p:sp>
      <p:sp>
        <p:nvSpPr>
          <p:cNvPr id="7" name="Title 2">
            <a:extLst>
              <a:ext uri="{FF2B5EF4-FFF2-40B4-BE49-F238E27FC236}">
                <a16:creationId xmlns:a16="http://schemas.microsoft.com/office/drawing/2014/main" id="{F9965EF6-B95F-CA4C-9E03-916F6182A1D8}"/>
              </a:ext>
            </a:extLst>
          </p:cNvPr>
          <p:cNvSpPr txBox="1">
            <a:spLocks/>
          </p:cNvSpPr>
          <p:nvPr/>
        </p:nvSpPr>
        <p:spPr>
          <a:xfrm>
            <a:off x="0" y="1414627"/>
            <a:ext cx="9144000" cy="1015663"/>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3. Cluster Columns: </a:t>
            </a:r>
            <a:r>
              <a:rPr lang="en-US" sz="2000" dirty="0">
                <a:latin typeface="+mn-lt"/>
              </a:rPr>
              <a:t>Divide the Columns into Distinct Groups</a:t>
            </a:r>
            <a:br>
              <a:rPr lang="en-US" dirty="0"/>
            </a:br>
            <a:endParaRPr lang="en-US" dirty="0"/>
          </a:p>
        </p:txBody>
      </p:sp>
      <p:sp>
        <p:nvSpPr>
          <p:cNvPr id="8" name="Title 2">
            <a:extLst>
              <a:ext uri="{FF2B5EF4-FFF2-40B4-BE49-F238E27FC236}">
                <a16:creationId xmlns:a16="http://schemas.microsoft.com/office/drawing/2014/main" id="{50D0A17C-08FC-4148-A352-2FB2F3421496}"/>
              </a:ext>
            </a:extLst>
          </p:cNvPr>
          <p:cNvSpPr txBox="1">
            <a:spLocks/>
          </p:cNvSpPr>
          <p:nvPr/>
        </p:nvSpPr>
        <p:spPr>
          <a:xfrm>
            <a:off x="605750" y="503919"/>
            <a:ext cx="8229600" cy="1015663"/>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1. Explore the Data: </a:t>
            </a:r>
            <a:r>
              <a:rPr lang="en-US" sz="2000" dirty="0">
                <a:latin typeface="+mn-lt"/>
              </a:rPr>
              <a:t>Distribution and Multivariate</a:t>
            </a:r>
            <a:br>
              <a:rPr lang="en-US" sz="2800" dirty="0"/>
            </a:br>
            <a:endParaRPr lang="en-US" dirty="0"/>
          </a:p>
        </p:txBody>
      </p:sp>
      <p:sp>
        <p:nvSpPr>
          <p:cNvPr id="9" name="Title 2">
            <a:extLst>
              <a:ext uri="{FF2B5EF4-FFF2-40B4-BE49-F238E27FC236}">
                <a16:creationId xmlns:a16="http://schemas.microsoft.com/office/drawing/2014/main" id="{A9EE827F-2877-B044-B72B-2619B9E5DCAB}"/>
              </a:ext>
            </a:extLst>
          </p:cNvPr>
          <p:cNvSpPr txBox="1">
            <a:spLocks/>
          </p:cNvSpPr>
          <p:nvPr/>
        </p:nvSpPr>
        <p:spPr>
          <a:xfrm>
            <a:off x="0" y="959273"/>
            <a:ext cx="9144000" cy="1015663"/>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2. Cluster Rows: </a:t>
            </a:r>
            <a:r>
              <a:rPr lang="en-US" sz="2000" dirty="0">
                <a:latin typeface="+mn-lt"/>
              </a:rPr>
              <a:t>Hierarchical Clustering</a:t>
            </a:r>
            <a:br>
              <a:rPr lang="en-US" dirty="0"/>
            </a:br>
            <a:endParaRPr lang="en-US" dirty="0"/>
          </a:p>
        </p:txBody>
      </p:sp>
      <p:sp>
        <p:nvSpPr>
          <p:cNvPr id="10" name="Title 2">
            <a:extLst>
              <a:ext uri="{FF2B5EF4-FFF2-40B4-BE49-F238E27FC236}">
                <a16:creationId xmlns:a16="http://schemas.microsoft.com/office/drawing/2014/main" id="{5EFD1D62-5030-044B-B53E-1A70FEF157D2}"/>
              </a:ext>
            </a:extLst>
          </p:cNvPr>
          <p:cNvSpPr txBox="1">
            <a:spLocks/>
          </p:cNvSpPr>
          <p:nvPr/>
        </p:nvSpPr>
        <p:spPr>
          <a:xfrm>
            <a:off x="0" y="2980708"/>
            <a:ext cx="9144000" cy="523220"/>
          </a:xfrm>
          <a:prstGeom prst="rect">
            <a:avLst/>
          </a:prstGeom>
        </p:spPr>
        <p:txBody>
          <a:bodyPr vert="horz" wrap="square" lIns="91440" tIns="45720" rIns="91440" bIns="45720" rtlCol="0" anchor="b" anchorCtr="0">
            <a:spAutoFit/>
          </a:bodyPr>
          <a:lstStyle>
            <a:lvl1pPr algn="ctr" defTabSz="182880" rtl="0" eaLnBrk="1" latinLnBrk="0" hangingPunct="1">
              <a:spcBef>
                <a:spcPct val="0"/>
              </a:spcBef>
              <a:buNone/>
              <a:defRPr lang="en-US" sz="3200" kern="1200" cap="none" baseline="0">
                <a:solidFill>
                  <a:schemeClr val="bg1"/>
                </a:solidFill>
                <a:latin typeface="+mj-lt"/>
                <a:ea typeface="+mj-ea"/>
                <a:cs typeface="+mj-cs"/>
              </a:defRPr>
            </a:lvl1pPr>
          </a:lstStyle>
          <a:p>
            <a:r>
              <a:rPr lang="en-US" sz="2800" dirty="0"/>
              <a:t>6. Confirmatory Factor Analysis: </a:t>
            </a:r>
            <a:r>
              <a:rPr lang="en-US" sz="2000" dirty="0">
                <a:latin typeface="+mn-lt"/>
              </a:rPr>
              <a:t>You already know the intended factors</a:t>
            </a:r>
            <a:endParaRPr lang="en-US" dirty="0"/>
          </a:p>
        </p:txBody>
      </p:sp>
      <p:sp>
        <p:nvSpPr>
          <p:cNvPr id="11" name="Title 2">
            <a:extLst>
              <a:ext uri="{FF2B5EF4-FFF2-40B4-BE49-F238E27FC236}">
                <a16:creationId xmlns:a16="http://schemas.microsoft.com/office/drawing/2014/main" id="{FB0D8043-B6B5-A348-B2FD-23EAC43C09F0}"/>
              </a:ext>
            </a:extLst>
          </p:cNvPr>
          <p:cNvSpPr>
            <a:spLocks noGrp="1"/>
          </p:cNvSpPr>
          <p:nvPr>
            <p:ph type="title"/>
          </p:nvPr>
        </p:nvSpPr>
        <p:spPr>
          <a:xfrm>
            <a:off x="0" y="3531127"/>
            <a:ext cx="9144000" cy="523220"/>
          </a:xfrm>
        </p:spPr>
        <p:txBody>
          <a:bodyPr/>
          <a:lstStyle/>
          <a:p>
            <a:r>
              <a:rPr lang="en-US" sz="2800" dirty="0"/>
              <a:t>7. Structural Equation Modeling: </a:t>
            </a:r>
            <a:r>
              <a:rPr lang="en-US" sz="2000" dirty="0">
                <a:latin typeface="+mn-lt"/>
              </a:rPr>
              <a:t>Really Flexible for Many Models</a:t>
            </a:r>
            <a:endParaRPr lang="en-US" dirty="0"/>
          </a:p>
        </p:txBody>
      </p:sp>
    </p:spTree>
    <p:extLst>
      <p:ext uri="{BB962C8B-B14F-4D97-AF65-F5344CB8AC3E}">
        <p14:creationId xmlns:p14="http://schemas.microsoft.com/office/powerpoint/2010/main" val="31401557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theme/theme1.xml><?xml version="1.0" encoding="utf-8"?>
<a:theme xmlns:a="http://schemas.openxmlformats.org/drawingml/2006/main" name="SAS">
  <a:themeElements>
    <a:clrScheme name="SAS-Palette">
      <a:dk1>
        <a:srgbClr val="000000"/>
      </a:dk1>
      <a:lt1>
        <a:srgbClr val="FFFFFF"/>
      </a:lt1>
      <a:dk2>
        <a:srgbClr val="04304B"/>
      </a:dk2>
      <a:lt2>
        <a:srgbClr val="C0E3F6"/>
      </a:lt2>
      <a:accent1>
        <a:srgbClr val="0074BE"/>
      </a:accent1>
      <a:accent2>
        <a:srgbClr val="61BAE9"/>
      </a:accent2>
      <a:accent3>
        <a:srgbClr val="04304B"/>
      </a:accent3>
      <a:accent4>
        <a:srgbClr val="00B08D"/>
      </a:accent4>
      <a:accent5>
        <a:srgbClr val="90B328"/>
      </a:accent5>
      <a:accent6>
        <a:srgbClr val="F58220"/>
      </a:accent6>
      <a:hlink>
        <a:srgbClr val="0074BE"/>
      </a:hlink>
      <a:folHlink>
        <a:srgbClr val="8E2F8A"/>
      </a:folHlink>
    </a:clrScheme>
    <a:fontScheme name="SAS-Fonts">
      <a:majorFont>
        <a:latin typeface="Calibri"/>
        <a:ea typeface=""/>
        <a:cs typeface=""/>
      </a:majorFont>
      <a:minorFont>
        <a:latin typeface="Calibri Light"/>
        <a:ea typeface=""/>
        <a:cs typeface=""/>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solidFill>
              <a:schemeClr val="accent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82956_JMP_Template2018_16x9" id="{99D909D3-2A3D-EE46-B36B-E7FD7B24CA24}" vid="{14D37ADB-A22D-AE42-8DF9-A05FC9A10D37}"/>
    </a:ext>
  </a:extLst>
</a:theme>
</file>

<file path=ppt/theme/theme2.xml><?xml version="1.0" encoding="utf-8"?>
<a:theme xmlns:a="http://schemas.openxmlformats.org/drawingml/2006/main" name="Office Theme">
  <a:themeElements>
    <a:clrScheme name="SAS-Palette">
      <a:dk1>
        <a:srgbClr val="000000"/>
      </a:dk1>
      <a:lt1>
        <a:srgbClr val="FFFFFF"/>
      </a:lt1>
      <a:dk2>
        <a:srgbClr val="04304B"/>
      </a:dk2>
      <a:lt2>
        <a:srgbClr val="C0E3F6"/>
      </a:lt2>
      <a:accent1>
        <a:srgbClr val="0074BE"/>
      </a:accent1>
      <a:accent2>
        <a:srgbClr val="61BAE9"/>
      </a:accent2>
      <a:accent3>
        <a:srgbClr val="04304B"/>
      </a:accent3>
      <a:accent4>
        <a:srgbClr val="00B08D"/>
      </a:accent4>
      <a:accent5>
        <a:srgbClr val="90B328"/>
      </a:accent5>
      <a:accent6>
        <a:srgbClr val="F58220"/>
      </a:accent6>
      <a:hlink>
        <a:srgbClr val="0074BE"/>
      </a:hlink>
      <a:folHlink>
        <a:srgbClr val="8E2F8A"/>
      </a:folHlink>
    </a:clrScheme>
    <a:fontScheme name="SAS-Presentation-Fonts">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SAS-Palette">
      <a:dk1>
        <a:srgbClr val="000000"/>
      </a:dk1>
      <a:lt1>
        <a:srgbClr val="FFFFFF"/>
      </a:lt1>
      <a:dk2>
        <a:srgbClr val="04304B"/>
      </a:dk2>
      <a:lt2>
        <a:srgbClr val="C0E3F6"/>
      </a:lt2>
      <a:accent1>
        <a:srgbClr val="0074BE"/>
      </a:accent1>
      <a:accent2>
        <a:srgbClr val="61BAE9"/>
      </a:accent2>
      <a:accent3>
        <a:srgbClr val="04304B"/>
      </a:accent3>
      <a:accent4>
        <a:srgbClr val="00B08D"/>
      </a:accent4>
      <a:accent5>
        <a:srgbClr val="90B328"/>
      </a:accent5>
      <a:accent6>
        <a:srgbClr val="F58220"/>
      </a:accent6>
      <a:hlink>
        <a:srgbClr val="0074BE"/>
      </a:hlink>
      <a:folHlink>
        <a:srgbClr val="8E2F8A"/>
      </a:folHlink>
    </a:clrScheme>
    <a:fontScheme name="SAS-Presentation-Fonts">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1163</Words>
  <Application>Microsoft Macintosh PowerPoint</Application>
  <PresentationFormat>On-screen Show (16:9)</PresentationFormat>
  <Paragraphs>178</Paragraphs>
  <Slides>15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SAS</vt:lpstr>
      <vt:lpstr>Research Methods with JMP: Clustering, Factor Analysis, and SEM</vt:lpstr>
      <vt:lpstr>7. Structural Equation Modeling: Really Flexible for Many Models</vt:lpstr>
      <vt:lpstr>PowerPoint Presentation</vt:lpstr>
      <vt:lpstr>PowerPoint Presentation</vt:lpstr>
      <vt:lpstr>Path Diagram</vt:lpstr>
      <vt:lpstr>Path Diagram</vt:lpstr>
      <vt:lpstr>How is FA different than PCA?</vt:lpstr>
      <vt:lpstr>How is CFA different than EFA?</vt:lpstr>
      <vt:lpstr>7. Structural Equation Modeling: Really Flexible for Many Models</vt:lpstr>
      <vt:lpstr>Path Diagram</vt:lpstr>
      <vt:lpstr>Assessing Fit</vt:lpstr>
      <vt:lpstr>In JMP, go to Help &gt; Sample Data Library</vt:lpstr>
      <vt:lpstr>In JMP, go to Help &gt; Sample Data Library</vt:lpstr>
      <vt:lpstr>PowerPoint Presentation</vt:lpstr>
      <vt:lpstr>Here are some nice SEM blogs from the developer of the platform: https://community.jmp.com/t5/Discovery-Summit-Tucson-2019/An-Introduction-to-Structural-Equation-Models-in-JMP-R-Pro-15/ta-p/223369 https://community.jmp.com/t5/JMPer-Cable/Structural-Equation-Modeling-The-arrival-of-a-powerful-new/ba-p/230440 *The best one: https://community.jmp.com/t5/JMP-Blog/Structural-equations-models-A-favorite-amongst-those-who-use/ba-p/230334 https://www.jmp.com/support/help/en/15.0/index.shtml#page/jmp/overview-of-structural-equation-models.shtml https://community.jmp.com/t5/Discussions/Latent-Growth-Curve-Models/m-p/237699#M46946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2018-06-12T17:29:29Z</dcterms:created>
  <dcterms:modified xsi:type="dcterms:W3CDTF">2020-04-29T20:20:23Z</dcterms:modified>
</cp:coreProperties>
</file>